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56"/>
    <p:sldId id="257" r:id="rId57"/>
    <p:sldId id="258" r:id="rId58"/>
    <p:sldId id="259" r:id="rId59"/>
    <p:sldId id="260" r:id="rId60"/>
    <p:sldId id="261" r:id="rId61"/>
    <p:sldId id="262" r:id="rId62"/>
    <p:sldId id="263" r:id="rId63"/>
    <p:sldId id="264" r:id="rId64"/>
    <p:sldId id="265" r:id="rId65"/>
    <p:sldId id="266" r:id="rId66"/>
    <p:sldId id="267" r:id="rId6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Lato" charset="1" panose="020F0502020204030203"/>
      <p:regular r:id="rId10"/>
    </p:embeddedFont>
    <p:embeddedFont>
      <p:font typeface="Lato Bold" charset="1" panose="020F0502020204030203"/>
      <p:regular r:id="rId11"/>
    </p:embeddedFont>
    <p:embeddedFont>
      <p:font typeface="Lato Italics" charset="1" panose="020F0502020204030203"/>
      <p:regular r:id="rId12"/>
    </p:embeddedFont>
    <p:embeddedFont>
      <p:font typeface="Lato Bold Italics" charset="1" panose="020F0502020204030203"/>
      <p:regular r:id="rId13"/>
    </p:embeddedFont>
    <p:embeddedFont>
      <p:font typeface="Open Sans Bold" charset="1" panose="00000000000000000000"/>
      <p:regular r:id="rId14"/>
    </p:embeddedFont>
    <p:embeddedFont>
      <p:font typeface="Open Sans Bold Bold" charset="1" panose="00000000000000000000"/>
      <p:regular r:id="rId15"/>
    </p:embeddedFont>
    <p:embeddedFont>
      <p:font typeface="Open Sans Bold Italics" charset="1" panose="00000000000000000000"/>
      <p:regular r:id="rId16"/>
    </p:embeddedFont>
    <p:embeddedFont>
      <p:font typeface="Open Sans Bold Bold Italics" charset="1" panose="00000000000000000000"/>
      <p:regular r:id="rId17"/>
    </p:embeddedFont>
    <p:embeddedFont>
      <p:font typeface="TT Interphases" charset="1" panose="02000503020000020004"/>
      <p:regular r:id="rId18"/>
    </p:embeddedFont>
    <p:embeddedFont>
      <p:font typeface="TT Interphases Bold" charset="1" panose="02000803060000020004"/>
      <p:regular r:id="rId19"/>
    </p:embeddedFont>
    <p:embeddedFont>
      <p:font typeface="TT Interphases Italics" charset="1" panose="02000503020000090004"/>
      <p:regular r:id="rId20"/>
    </p:embeddedFont>
    <p:embeddedFont>
      <p:font typeface="TT Interphases Bold Italics" charset="1" panose="02000803000000090004"/>
      <p:regular r:id="rId21"/>
    </p:embeddedFont>
    <p:embeddedFont>
      <p:font typeface="TT Hoves" charset="1" panose="02000003020000060003"/>
      <p:regular r:id="rId22"/>
    </p:embeddedFont>
    <p:embeddedFont>
      <p:font typeface="TT Hoves Bold" charset="1" panose="02000003020000060003"/>
      <p:regular r:id="rId23"/>
    </p:embeddedFont>
    <p:embeddedFont>
      <p:font typeface="TT Hoves Italics" charset="1" panose="02000003020000060003"/>
      <p:regular r:id="rId24"/>
    </p:embeddedFont>
    <p:embeddedFont>
      <p:font typeface="TT Hoves Bold Italics" charset="1" panose="02000003020000060003"/>
      <p:regular r:id="rId25"/>
    </p:embeddedFont>
    <p:embeddedFont>
      <p:font typeface="Canva Sans" charset="1" panose="020B0503030501040103"/>
      <p:regular r:id="rId26"/>
    </p:embeddedFont>
    <p:embeddedFont>
      <p:font typeface="Canva Sans Bold" charset="1" panose="020B0803030501040103"/>
      <p:regular r:id="rId27"/>
    </p:embeddedFont>
    <p:embeddedFont>
      <p:font typeface="Canva Sans Italics" charset="1" panose="020B0503030501040103"/>
      <p:regular r:id="rId28"/>
    </p:embeddedFont>
    <p:embeddedFont>
      <p:font typeface="Canva Sans Bold Italics" charset="1" panose="020B0803030501040103"/>
      <p:regular r:id="rId29"/>
    </p:embeddedFont>
    <p:embeddedFont>
      <p:font typeface="Poppins" charset="1" panose="00000500000000000000"/>
      <p:regular r:id="rId30"/>
    </p:embeddedFont>
    <p:embeddedFont>
      <p:font typeface="Poppins Bold" charset="1" panose="00000800000000000000"/>
      <p:regular r:id="rId31"/>
    </p:embeddedFont>
    <p:embeddedFont>
      <p:font typeface="Poppins Italics" charset="1" panose="00000500000000000000"/>
      <p:regular r:id="rId32"/>
    </p:embeddedFont>
    <p:embeddedFont>
      <p:font typeface="Poppins Bold Italics" charset="1" panose="00000800000000000000"/>
      <p:regular r:id="rId33"/>
    </p:embeddedFont>
    <p:embeddedFont>
      <p:font typeface="Poppins Thin" charset="1" panose="00000300000000000000"/>
      <p:regular r:id="rId34"/>
    </p:embeddedFont>
    <p:embeddedFont>
      <p:font typeface="Poppins Thin Italics" charset="1" panose="00000300000000000000"/>
      <p:regular r:id="rId35"/>
    </p:embeddedFont>
    <p:embeddedFont>
      <p:font typeface="Poppins Extra-Light" charset="1" panose="00000300000000000000"/>
      <p:regular r:id="rId36"/>
    </p:embeddedFont>
    <p:embeddedFont>
      <p:font typeface="Poppins Extra-Light Italics" charset="1" panose="00000300000000000000"/>
      <p:regular r:id="rId37"/>
    </p:embeddedFont>
    <p:embeddedFont>
      <p:font typeface="Poppins Light" charset="1" panose="00000400000000000000"/>
      <p:regular r:id="rId38"/>
    </p:embeddedFont>
    <p:embeddedFont>
      <p:font typeface="Poppins Light Italics" charset="1" panose="00000400000000000000"/>
      <p:regular r:id="rId39"/>
    </p:embeddedFont>
    <p:embeddedFont>
      <p:font typeface="Poppins Medium" charset="1" panose="00000600000000000000"/>
      <p:regular r:id="rId40"/>
    </p:embeddedFont>
    <p:embeddedFont>
      <p:font typeface="Poppins Medium Italics" charset="1" panose="00000600000000000000"/>
      <p:regular r:id="rId41"/>
    </p:embeddedFont>
    <p:embeddedFont>
      <p:font typeface="Poppins Semi-Bold" charset="1" panose="00000700000000000000"/>
      <p:regular r:id="rId42"/>
    </p:embeddedFont>
    <p:embeddedFont>
      <p:font typeface="Poppins Semi-Bold Italics" charset="1" panose="00000700000000000000"/>
      <p:regular r:id="rId43"/>
    </p:embeddedFont>
    <p:embeddedFont>
      <p:font typeface="Poppins Ultra-Bold" charset="1" panose="00000900000000000000"/>
      <p:regular r:id="rId44"/>
    </p:embeddedFont>
    <p:embeddedFont>
      <p:font typeface="Poppins Ultra-Bold Italics" charset="1" panose="00000900000000000000"/>
      <p:regular r:id="rId45"/>
    </p:embeddedFont>
    <p:embeddedFont>
      <p:font typeface="Poppins Heavy" charset="1" panose="00000A00000000000000"/>
      <p:regular r:id="rId46"/>
    </p:embeddedFont>
    <p:embeddedFont>
      <p:font typeface="Poppins Heavy Italics" charset="1" panose="00000A00000000000000"/>
      <p:regular r:id="rId47"/>
    </p:embeddedFont>
    <p:embeddedFont>
      <p:font typeface="Open Sans" charset="1" panose="020B0606030504020204"/>
      <p:regular r:id="rId48"/>
    </p:embeddedFont>
    <p:embeddedFont>
      <p:font typeface="Open Sans Bold" charset="1" panose="020B0806030504020204"/>
      <p:regular r:id="rId49"/>
    </p:embeddedFont>
    <p:embeddedFont>
      <p:font typeface="Open Sans Italics" charset="1" panose="020B0606030504020204"/>
      <p:regular r:id="rId50"/>
    </p:embeddedFont>
    <p:embeddedFont>
      <p:font typeface="Open Sans Bold Italics" charset="1" panose="020B0806030504020204"/>
      <p:regular r:id="rId51"/>
    </p:embeddedFont>
    <p:embeddedFont>
      <p:font typeface="Open Sans Light" charset="1" panose="020B0306030504020204"/>
      <p:regular r:id="rId52"/>
    </p:embeddedFont>
    <p:embeddedFont>
      <p:font typeface="Open Sans Light Italics" charset="1" panose="020B0306030504020204"/>
      <p:regular r:id="rId53"/>
    </p:embeddedFont>
    <p:embeddedFont>
      <p:font typeface="Open Sans Ultra-Bold" charset="1" panose="00000000000000000000"/>
      <p:regular r:id="rId54"/>
    </p:embeddedFont>
    <p:embeddedFont>
      <p:font typeface="Open Sans Ultra-Bold Italics" charset="1" panose="00000000000000000000"/>
      <p:regular r:id="rId5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54" Target="fonts/font54.fntdata" Type="http://schemas.openxmlformats.org/officeDocument/2006/relationships/font"/><Relationship Id="rId55" Target="fonts/font55.fntdata" Type="http://schemas.openxmlformats.org/officeDocument/2006/relationships/font"/><Relationship Id="rId56" Target="slides/slide1.xml" Type="http://schemas.openxmlformats.org/officeDocument/2006/relationships/slide"/><Relationship Id="rId57" Target="slides/slide2.xml" Type="http://schemas.openxmlformats.org/officeDocument/2006/relationships/slide"/><Relationship Id="rId58" Target="slides/slide3.xml" Type="http://schemas.openxmlformats.org/officeDocument/2006/relationships/slide"/><Relationship Id="rId59" Target="slides/slide4.xml" Type="http://schemas.openxmlformats.org/officeDocument/2006/relationships/slide"/><Relationship Id="rId6" Target="fonts/font6.fntdata" Type="http://schemas.openxmlformats.org/officeDocument/2006/relationships/font"/><Relationship Id="rId60" Target="slides/slide5.xml" Type="http://schemas.openxmlformats.org/officeDocument/2006/relationships/slide"/><Relationship Id="rId61" Target="slides/slide6.xml" Type="http://schemas.openxmlformats.org/officeDocument/2006/relationships/slide"/><Relationship Id="rId62" Target="slides/slide7.xml" Type="http://schemas.openxmlformats.org/officeDocument/2006/relationships/slide"/><Relationship Id="rId63" Target="slides/slide8.xml" Type="http://schemas.openxmlformats.org/officeDocument/2006/relationships/slide"/><Relationship Id="rId64" Target="slides/slide9.xml" Type="http://schemas.openxmlformats.org/officeDocument/2006/relationships/slide"/><Relationship Id="rId65" Target="slides/slide10.xml" Type="http://schemas.openxmlformats.org/officeDocument/2006/relationships/slide"/><Relationship Id="rId66" Target="slides/slide11.xml" Type="http://schemas.openxmlformats.org/officeDocument/2006/relationships/slide"/><Relationship Id="rId67" Target="slides/slide12.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jpeg>
</file>

<file path=ppt/media/image11.png>
</file>

<file path=ppt/media/image12.jpeg>
</file>

<file path=ppt/media/image13.jpeg>
</file>

<file path=ppt/media/image14.jpeg>
</file>

<file path=ppt/media/image15.jpeg>
</file>

<file path=ppt/media/image16.jpeg>
</file>

<file path=ppt/media/image17.jpeg>
</file>

<file path=ppt/media/image2.jpeg>
</file>

<file path=ppt/media/image3.jpeg>
</file>

<file path=ppt/media/image4.png>
</file>

<file path=ppt/media/image5.svg>
</file>

<file path=ppt/media/image6.jpeg>
</file>

<file path=ppt/media/image7.jpeg>
</file>

<file path=ppt/media/image8.jpe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 Id="rId3" Target="../media/image14.jpeg" Type="http://schemas.openxmlformats.org/officeDocument/2006/relationships/image"/><Relationship Id="rId4" Target="../media/image15.jpeg" Type="http://schemas.openxmlformats.org/officeDocument/2006/relationships/image"/><Relationship Id="rId5" Target="../media/image16.jpeg" Type="http://schemas.openxmlformats.org/officeDocument/2006/relationships/image"/><Relationship Id="rId6" Target="../media/image17.jpe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0">
            <a:off x="13356142" y="5184402"/>
            <a:ext cx="313545" cy="313545"/>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0101"/>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4989788" y="3483106"/>
            <a:ext cx="5731080" cy="2380671"/>
          </a:xfrm>
          <a:prstGeom prst="rect">
            <a:avLst/>
          </a:prstGeom>
        </p:spPr>
        <p:txBody>
          <a:bodyPr anchor="t" rtlCol="false" tIns="0" lIns="0" bIns="0" rIns="0">
            <a:spAutoFit/>
          </a:bodyPr>
          <a:lstStyle/>
          <a:p>
            <a:pPr>
              <a:lnSpc>
                <a:spcPts val="19456"/>
              </a:lnSpc>
            </a:pPr>
            <a:r>
              <a:rPr lang="en-US" sz="13897" spc="708">
                <a:solidFill>
                  <a:srgbClr val="FF0101"/>
                </a:solidFill>
                <a:latin typeface="Open Sans Bold"/>
              </a:rPr>
              <a:t>SYRIA</a:t>
            </a:r>
          </a:p>
        </p:txBody>
      </p:sp>
      <p:sp>
        <p:nvSpPr>
          <p:cNvPr name="TextBox 7" id="7"/>
          <p:cNvSpPr txBox="true"/>
          <p:nvPr/>
        </p:nvSpPr>
        <p:spPr>
          <a:xfrm rot="0">
            <a:off x="10118351" y="3502156"/>
            <a:ext cx="3798565" cy="2380671"/>
          </a:xfrm>
          <a:prstGeom prst="rect">
            <a:avLst/>
          </a:prstGeom>
        </p:spPr>
        <p:txBody>
          <a:bodyPr anchor="t" rtlCol="false" tIns="0" lIns="0" bIns="0" rIns="0">
            <a:spAutoFit/>
          </a:bodyPr>
          <a:lstStyle/>
          <a:p>
            <a:pPr>
              <a:lnSpc>
                <a:spcPts val="19456"/>
              </a:lnSpc>
            </a:pPr>
            <a:r>
              <a:rPr lang="en-US" sz="13897" spc="708">
                <a:solidFill>
                  <a:srgbClr val="FFFFFF"/>
                </a:solidFill>
                <a:latin typeface="Open Sans Bold"/>
              </a:rPr>
              <a:t>TEL</a:t>
            </a:r>
          </a:p>
        </p:txBody>
      </p:sp>
      <p:sp>
        <p:nvSpPr>
          <p:cNvPr name="TextBox 8" id="8"/>
          <p:cNvSpPr txBox="true"/>
          <p:nvPr/>
        </p:nvSpPr>
        <p:spPr>
          <a:xfrm rot="0">
            <a:off x="4466334" y="6022845"/>
            <a:ext cx="9450582" cy="514350"/>
          </a:xfrm>
          <a:prstGeom prst="rect">
            <a:avLst/>
          </a:prstGeom>
        </p:spPr>
        <p:txBody>
          <a:bodyPr anchor="t" rtlCol="false" tIns="0" lIns="0" bIns="0" rIns="0">
            <a:spAutoFit/>
          </a:bodyPr>
          <a:lstStyle/>
          <a:p>
            <a:pPr algn="ctr">
              <a:lnSpc>
                <a:spcPts val="4200"/>
              </a:lnSpc>
            </a:pPr>
            <a:r>
              <a:rPr lang="en-US" sz="3000" spc="1611">
                <a:solidFill>
                  <a:srgbClr val="FFFFFF"/>
                </a:solidFill>
                <a:latin typeface="Open Sans"/>
              </a:rPr>
              <a:t>DATA ANALYSIS PROJECT</a:t>
            </a:r>
          </a:p>
        </p:txBody>
      </p:sp>
      <p:sp>
        <p:nvSpPr>
          <p:cNvPr name="TextBox 9" id="9"/>
          <p:cNvSpPr txBox="true"/>
          <p:nvPr/>
        </p:nvSpPr>
        <p:spPr>
          <a:xfrm rot="0">
            <a:off x="4618734" y="7070594"/>
            <a:ext cx="9450582" cy="514350"/>
          </a:xfrm>
          <a:prstGeom prst="rect">
            <a:avLst/>
          </a:prstGeom>
        </p:spPr>
        <p:txBody>
          <a:bodyPr anchor="t" rtlCol="false" tIns="0" lIns="0" bIns="0" rIns="0">
            <a:spAutoFit/>
          </a:bodyPr>
          <a:lstStyle/>
          <a:p>
            <a:pPr algn="ctr">
              <a:lnSpc>
                <a:spcPts val="4200"/>
              </a:lnSpc>
            </a:pPr>
            <a:r>
              <a:rPr lang="en-US" sz="3000" spc="1611">
                <a:solidFill>
                  <a:srgbClr val="FFFFFF"/>
                </a:solidFill>
                <a:latin typeface="Open Sans"/>
              </a:rPr>
              <a:t>GROUP 8</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696627" y="7933"/>
            <a:ext cx="4591373" cy="3944135"/>
            <a:chOff x="0" y="0"/>
            <a:chExt cx="1209250" cy="1038785"/>
          </a:xfrm>
        </p:grpSpPr>
        <p:sp>
          <p:nvSpPr>
            <p:cNvPr name="Freeform 3" id="3"/>
            <p:cNvSpPr/>
            <p:nvPr/>
          </p:nvSpPr>
          <p:spPr>
            <a:xfrm flipH="false" flipV="false" rot="0">
              <a:off x="0" y="0"/>
              <a:ext cx="1209251" cy="1038785"/>
            </a:xfrm>
            <a:custGeom>
              <a:avLst/>
              <a:gdLst/>
              <a:ahLst/>
              <a:cxnLst/>
              <a:rect r="r" b="b" t="t" l="l"/>
              <a:pathLst>
                <a:path h="1038785" w="1209251">
                  <a:moveTo>
                    <a:pt x="0" y="0"/>
                  </a:moveTo>
                  <a:lnTo>
                    <a:pt x="1209251" y="0"/>
                  </a:lnTo>
                  <a:lnTo>
                    <a:pt x="1209251" y="1038785"/>
                  </a:lnTo>
                  <a:lnTo>
                    <a:pt x="0" y="1038785"/>
                  </a:lnTo>
                  <a:close/>
                </a:path>
              </a:pathLst>
            </a:custGeom>
            <a:solidFill>
              <a:srgbClr val="FF0101"/>
            </a:solidFill>
          </p:spPr>
        </p:sp>
        <p:sp>
          <p:nvSpPr>
            <p:cNvPr name="TextBox 4" id="4"/>
            <p:cNvSpPr txBox="true"/>
            <p:nvPr/>
          </p:nvSpPr>
          <p:spPr>
            <a:xfrm>
              <a:off x="0" y="-38100"/>
              <a:ext cx="1209250" cy="1076885"/>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9144000" y="0"/>
            <a:ext cx="8115300" cy="10287000"/>
          </a:xfrm>
          <a:custGeom>
            <a:avLst/>
            <a:gdLst/>
            <a:ahLst/>
            <a:cxnLst/>
            <a:rect r="r" b="b" t="t" l="l"/>
            <a:pathLst>
              <a:path h="10287000" w="8115300">
                <a:moveTo>
                  <a:pt x="0" y="0"/>
                </a:moveTo>
                <a:lnTo>
                  <a:pt x="8115300" y="0"/>
                </a:lnTo>
                <a:lnTo>
                  <a:pt x="8115300" y="10287000"/>
                </a:lnTo>
                <a:lnTo>
                  <a:pt x="0" y="10287000"/>
                </a:lnTo>
                <a:lnTo>
                  <a:pt x="0" y="0"/>
                </a:lnTo>
                <a:close/>
              </a:path>
            </a:pathLst>
          </a:custGeom>
          <a:blipFill>
            <a:blip r:embed="rId2"/>
            <a:stretch>
              <a:fillRect l="-45011" t="0" r="-45011" b="0"/>
            </a:stretch>
          </a:blipFill>
        </p:spPr>
      </p:sp>
      <p:sp>
        <p:nvSpPr>
          <p:cNvPr name="TextBox 6" id="6"/>
          <p:cNvSpPr txBox="true"/>
          <p:nvPr/>
        </p:nvSpPr>
        <p:spPr>
          <a:xfrm rot="0">
            <a:off x="582234" y="533400"/>
            <a:ext cx="6953817" cy="934709"/>
          </a:xfrm>
          <a:prstGeom prst="rect">
            <a:avLst/>
          </a:prstGeom>
        </p:spPr>
        <p:txBody>
          <a:bodyPr anchor="t" rtlCol="false" tIns="0" lIns="0" bIns="0" rIns="0">
            <a:spAutoFit/>
          </a:bodyPr>
          <a:lstStyle/>
          <a:p>
            <a:pPr>
              <a:lnSpc>
                <a:spcPts val="7280"/>
              </a:lnSpc>
            </a:pPr>
            <a:r>
              <a:rPr lang="en-US" sz="5200">
                <a:solidFill>
                  <a:srgbClr val="FF0101"/>
                </a:solidFill>
                <a:latin typeface="Poppins Semi-Bold"/>
              </a:rPr>
              <a:t>Recommendations</a:t>
            </a:r>
          </a:p>
        </p:txBody>
      </p:sp>
      <p:sp>
        <p:nvSpPr>
          <p:cNvPr name="TextBox 7" id="7"/>
          <p:cNvSpPr txBox="true"/>
          <p:nvPr/>
        </p:nvSpPr>
        <p:spPr>
          <a:xfrm rot="0">
            <a:off x="1320043" y="1674498"/>
            <a:ext cx="5478199" cy="8117202"/>
          </a:xfrm>
          <a:prstGeom prst="rect">
            <a:avLst/>
          </a:prstGeom>
        </p:spPr>
        <p:txBody>
          <a:bodyPr anchor="t" rtlCol="false" tIns="0" lIns="0" bIns="0" rIns="0">
            <a:spAutoFit/>
          </a:bodyPr>
          <a:lstStyle/>
          <a:p>
            <a:pPr algn="just" marL="388628" indent="-194314" lvl="1">
              <a:lnSpc>
                <a:spcPts val="3420"/>
              </a:lnSpc>
              <a:buFont typeface="Arial"/>
              <a:buChar char="•"/>
            </a:pPr>
            <a:r>
              <a:rPr lang="en-US" sz="1800">
                <a:solidFill>
                  <a:srgbClr val="000000"/>
                </a:solidFill>
                <a:latin typeface="Lato"/>
              </a:rPr>
              <a:t>Implement discounts and offers to incentivize customers and lower churn rates. Additionally, consider reducing call charges for enhanced customer satisfaction.</a:t>
            </a:r>
          </a:p>
          <a:p>
            <a:pPr algn="just" marL="388628" indent="-194314" lvl="1">
              <a:lnSpc>
                <a:spcPts val="3420"/>
              </a:lnSpc>
              <a:buFont typeface="Arial"/>
              <a:buChar char="•"/>
            </a:pPr>
            <a:r>
              <a:rPr lang="en-US" sz="1800">
                <a:solidFill>
                  <a:srgbClr val="000000"/>
                </a:solidFill>
                <a:latin typeface="Lato"/>
              </a:rPr>
              <a:t>Elevate customer service standards by refining training programs for service agents. Empower them to deliver efficient and high-quality assistance to address customer concerns promptly.</a:t>
            </a:r>
          </a:p>
          <a:p>
            <a:pPr algn="just" marL="388628" indent="-194314" lvl="1">
              <a:lnSpc>
                <a:spcPts val="3420"/>
              </a:lnSpc>
              <a:buFont typeface="Arial"/>
              <a:buChar char="•"/>
            </a:pPr>
            <a:r>
              <a:rPr lang="en-US" sz="1800">
                <a:solidFill>
                  <a:srgbClr val="000000"/>
                </a:solidFill>
                <a:latin typeface="Lato"/>
              </a:rPr>
              <a:t>Enhance network coverage and service quality to mitigate the volume of customer service calls. Prioritize improvements to ensure seamless and reliable service delivery to customers.</a:t>
            </a:r>
          </a:p>
          <a:p>
            <a:pPr algn="just">
              <a:lnSpc>
                <a:spcPts val="3420"/>
              </a:lnSpc>
            </a:pPr>
          </a:p>
          <a:p>
            <a:pPr algn="just">
              <a:lnSpc>
                <a:spcPts val="3420"/>
              </a:lnSpc>
            </a:pPr>
          </a:p>
          <a:p>
            <a:pPr algn="just">
              <a:lnSpc>
                <a:spcPts val="3420"/>
              </a:lnSpc>
            </a:pPr>
          </a:p>
          <a:p>
            <a:pPr algn="just">
              <a:lnSpc>
                <a:spcPts val="3420"/>
              </a:lnSpc>
            </a:pPr>
          </a:p>
          <a:p>
            <a:pPr algn="just">
              <a:lnSpc>
                <a:spcPts val="3420"/>
              </a:lnSpc>
            </a:pPr>
          </a:p>
          <a:p>
            <a:pPr algn="just">
              <a:lnSpc>
                <a:spcPts val="3420"/>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F0101"/>
        </a:solidFill>
      </p:bgPr>
    </p:bg>
    <p:spTree>
      <p:nvGrpSpPr>
        <p:cNvPr id="1" name=""/>
        <p:cNvGrpSpPr/>
        <p:nvPr/>
      </p:nvGrpSpPr>
      <p:grpSpPr>
        <a:xfrm>
          <a:off x="0" y="0"/>
          <a:ext cx="0" cy="0"/>
          <a:chOff x="0" y="0"/>
          <a:chExt cx="0" cy="0"/>
        </a:xfrm>
      </p:grpSpPr>
      <p:sp>
        <p:nvSpPr>
          <p:cNvPr name="AutoShape 2" id="2"/>
          <p:cNvSpPr/>
          <p:nvPr/>
        </p:nvSpPr>
        <p:spPr>
          <a:xfrm>
            <a:off x="1028700" y="8755698"/>
            <a:ext cx="16230600" cy="0"/>
          </a:xfrm>
          <a:prstGeom prst="line">
            <a:avLst/>
          </a:prstGeom>
          <a:ln cap="flat" w="9525">
            <a:solidFill>
              <a:srgbClr val="000000"/>
            </a:solidFill>
            <a:prstDash val="solid"/>
            <a:headEnd type="none" len="sm" w="sm"/>
            <a:tailEnd type="none" len="sm" w="sm"/>
          </a:ln>
        </p:spPr>
      </p:sp>
      <p:grpSp>
        <p:nvGrpSpPr>
          <p:cNvPr name="Group 3" id="3"/>
          <p:cNvGrpSpPr/>
          <p:nvPr/>
        </p:nvGrpSpPr>
        <p:grpSpPr>
          <a:xfrm rot="0">
            <a:off x="10606860" y="1028700"/>
            <a:ext cx="2476576" cy="2476567"/>
            <a:chOff x="0" y="0"/>
            <a:chExt cx="6350000" cy="6349975"/>
          </a:xfrm>
        </p:grpSpPr>
        <p:sp>
          <p:nvSpPr>
            <p:cNvPr name="Freeform 4" id="4"/>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0" t="-20036" r="0" b="-20036"/>
              </a:stretch>
            </a:blipFill>
          </p:spPr>
        </p:sp>
      </p:grpSp>
      <p:grpSp>
        <p:nvGrpSpPr>
          <p:cNvPr name="Group 5" id="5"/>
          <p:cNvGrpSpPr/>
          <p:nvPr/>
        </p:nvGrpSpPr>
        <p:grpSpPr>
          <a:xfrm rot="0">
            <a:off x="6777110" y="1028700"/>
            <a:ext cx="2476576" cy="2476567"/>
            <a:chOff x="0" y="0"/>
            <a:chExt cx="6350000" cy="6349975"/>
          </a:xfrm>
        </p:grpSpPr>
        <p:sp>
          <p:nvSpPr>
            <p:cNvPr name="Freeform 6" id="6"/>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3"/>
              <a:stretch>
                <a:fillRect l="0" t="-16666" r="0" b="-16666"/>
              </a:stretch>
            </a:blipFill>
          </p:spPr>
        </p:sp>
      </p:grpSp>
      <p:grpSp>
        <p:nvGrpSpPr>
          <p:cNvPr name="Group 7" id="7"/>
          <p:cNvGrpSpPr/>
          <p:nvPr/>
        </p:nvGrpSpPr>
        <p:grpSpPr>
          <a:xfrm rot="0">
            <a:off x="14308446" y="1028700"/>
            <a:ext cx="2476576" cy="2476567"/>
            <a:chOff x="0" y="0"/>
            <a:chExt cx="6350000" cy="6349975"/>
          </a:xfrm>
        </p:grpSpPr>
        <p:sp>
          <p:nvSpPr>
            <p:cNvPr name="Freeform 8" id="8"/>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l="0" t="-16666" r="0" b="-16666"/>
              </a:stretch>
            </a:blipFill>
          </p:spPr>
        </p:sp>
      </p:grpSp>
      <p:grpSp>
        <p:nvGrpSpPr>
          <p:cNvPr name="Group 9" id="9"/>
          <p:cNvGrpSpPr/>
          <p:nvPr/>
        </p:nvGrpSpPr>
        <p:grpSpPr>
          <a:xfrm rot="0">
            <a:off x="6777110" y="4940860"/>
            <a:ext cx="2476576" cy="2476567"/>
            <a:chOff x="0" y="0"/>
            <a:chExt cx="6350000" cy="6349975"/>
          </a:xfrm>
        </p:grpSpPr>
        <p:sp>
          <p:nvSpPr>
            <p:cNvPr name="Freeform 10" id="10"/>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5"/>
              <a:stretch>
                <a:fillRect l="0" t="-432" r="0" b="-49661"/>
              </a:stretch>
            </a:blipFill>
          </p:spPr>
        </p:sp>
      </p:grpSp>
      <p:grpSp>
        <p:nvGrpSpPr>
          <p:cNvPr name="Group 11" id="11"/>
          <p:cNvGrpSpPr/>
          <p:nvPr/>
        </p:nvGrpSpPr>
        <p:grpSpPr>
          <a:xfrm rot="0">
            <a:off x="14308446" y="4940860"/>
            <a:ext cx="2476576" cy="2476567"/>
            <a:chOff x="0" y="0"/>
            <a:chExt cx="6350000" cy="6349975"/>
          </a:xfrm>
        </p:grpSpPr>
        <p:sp>
          <p:nvSpPr>
            <p:cNvPr name="Freeform 12" id="12"/>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6"/>
              <a:stretch>
                <a:fillRect l="0" t="0" r="0" b="0"/>
              </a:stretch>
            </a:blipFill>
          </p:spPr>
        </p:sp>
      </p:grpSp>
      <p:sp>
        <p:nvSpPr>
          <p:cNvPr name="TextBox 13" id="13"/>
          <p:cNvSpPr txBox="true"/>
          <p:nvPr/>
        </p:nvSpPr>
        <p:spPr>
          <a:xfrm rot="0">
            <a:off x="7228701" y="9085898"/>
            <a:ext cx="3830598" cy="306705"/>
          </a:xfrm>
          <a:prstGeom prst="rect">
            <a:avLst/>
          </a:prstGeom>
        </p:spPr>
        <p:txBody>
          <a:bodyPr anchor="t" rtlCol="false" tIns="0" lIns="0" bIns="0" rIns="0">
            <a:spAutoFit/>
          </a:bodyPr>
          <a:lstStyle/>
          <a:p>
            <a:pPr>
              <a:lnSpc>
                <a:spcPts val="2520"/>
              </a:lnSpc>
            </a:pPr>
            <a:r>
              <a:rPr lang="en-US" sz="1800">
                <a:solidFill>
                  <a:srgbClr val="FFFFFF"/>
                </a:solidFill>
                <a:latin typeface="TT Interphases Bold"/>
              </a:rPr>
              <a:t>GROUP 8</a:t>
            </a:r>
          </a:p>
        </p:txBody>
      </p:sp>
      <p:sp>
        <p:nvSpPr>
          <p:cNvPr name="TextBox 14" id="14"/>
          <p:cNvSpPr txBox="true"/>
          <p:nvPr/>
        </p:nvSpPr>
        <p:spPr>
          <a:xfrm rot="0">
            <a:off x="6229111" y="3657752"/>
            <a:ext cx="3572574" cy="415290"/>
          </a:xfrm>
          <a:prstGeom prst="rect">
            <a:avLst/>
          </a:prstGeom>
        </p:spPr>
        <p:txBody>
          <a:bodyPr anchor="t" rtlCol="false" tIns="0" lIns="0" bIns="0" rIns="0">
            <a:spAutoFit/>
          </a:bodyPr>
          <a:lstStyle/>
          <a:p>
            <a:pPr algn="ctr" marL="0" indent="0" lvl="0">
              <a:lnSpc>
                <a:spcPts val="3360"/>
              </a:lnSpc>
              <a:spcBef>
                <a:spcPct val="0"/>
              </a:spcBef>
            </a:pPr>
            <a:r>
              <a:rPr lang="en-US" sz="2400">
                <a:solidFill>
                  <a:srgbClr val="FFFFFF"/>
                </a:solidFill>
                <a:latin typeface="TT Interphases Bold"/>
              </a:rPr>
              <a:t>Sydney Mumbo</a:t>
            </a:r>
          </a:p>
        </p:txBody>
      </p:sp>
      <p:sp>
        <p:nvSpPr>
          <p:cNvPr name="TextBox 15" id="15"/>
          <p:cNvSpPr txBox="true"/>
          <p:nvPr/>
        </p:nvSpPr>
        <p:spPr>
          <a:xfrm rot="0">
            <a:off x="13889459" y="3657752"/>
            <a:ext cx="3572574" cy="415290"/>
          </a:xfrm>
          <a:prstGeom prst="rect">
            <a:avLst/>
          </a:prstGeom>
        </p:spPr>
        <p:txBody>
          <a:bodyPr anchor="t" rtlCol="false" tIns="0" lIns="0" bIns="0" rIns="0">
            <a:spAutoFit/>
          </a:bodyPr>
          <a:lstStyle/>
          <a:p>
            <a:pPr algn="ctr" marL="0" indent="0" lvl="0">
              <a:lnSpc>
                <a:spcPts val="3360"/>
              </a:lnSpc>
              <a:spcBef>
                <a:spcPct val="0"/>
              </a:spcBef>
            </a:pPr>
            <a:r>
              <a:rPr lang="en-US" sz="2400">
                <a:solidFill>
                  <a:srgbClr val="FFFFFF"/>
                </a:solidFill>
                <a:latin typeface="TT Interphases Bold"/>
              </a:rPr>
              <a:t>Brian Kanyotu</a:t>
            </a:r>
          </a:p>
        </p:txBody>
      </p:sp>
      <p:sp>
        <p:nvSpPr>
          <p:cNvPr name="TextBox 16" id="16"/>
          <p:cNvSpPr txBox="true"/>
          <p:nvPr/>
        </p:nvSpPr>
        <p:spPr>
          <a:xfrm rot="0">
            <a:off x="6229111" y="7569912"/>
            <a:ext cx="3572574" cy="415290"/>
          </a:xfrm>
          <a:prstGeom prst="rect">
            <a:avLst/>
          </a:prstGeom>
        </p:spPr>
        <p:txBody>
          <a:bodyPr anchor="t" rtlCol="false" tIns="0" lIns="0" bIns="0" rIns="0">
            <a:spAutoFit/>
          </a:bodyPr>
          <a:lstStyle/>
          <a:p>
            <a:pPr algn="ctr" marL="0" indent="0" lvl="0">
              <a:lnSpc>
                <a:spcPts val="3360"/>
              </a:lnSpc>
              <a:spcBef>
                <a:spcPct val="0"/>
              </a:spcBef>
            </a:pPr>
            <a:r>
              <a:rPr lang="en-US" sz="2400">
                <a:solidFill>
                  <a:srgbClr val="FFFFFF"/>
                </a:solidFill>
                <a:latin typeface="TT Interphases Bold"/>
              </a:rPr>
              <a:t>Nicholas Njubi</a:t>
            </a:r>
          </a:p>
        </p:txBody>
      </p:sp>
      <p:sp>
        <p:nvSpPr>
          <p:cNvPr name="TextBox 17" id="17"/>
          <p:cNvSpPr txBox="true"/>
          <p:nvPr/>
        </p:nvSpPr>
        <p:spPr>
          <a:xfrm rot="0">
            <a:off x="13889459" y="7569912"/>
            <a:ext cx="3572574" cy="415290"/>
          </a:xfrm>
          <a:prstGeom prst="rect">
            <a:avLst/>
          </a:prstGeom>
        </p:spPr>
        <p:txBody>
          <a:bodyPr anchor="t" rtlCol="false" tIns="0" lIns="0" bIns="0" rIns="0">
            <a:spAutoFit/>
          </a:bodyPr>
          <a:lstStyle/>
          <a:p>
            <a:pPr algn="ctr" marL="0" indent="0" lvl="0">
              <a:lnSpc>
                <a:spcPts val="3360"/>
              </a:lnSpc>
              <a:spcBef>
                <a:spcPct val="0"/>
              </a:spcBef>
            </a:pPr>
            <a:r>
              <a:rPr lang="en-US" sz="2400">
                <a:solidFill>
                  <a:srgbClr val="FFFFFF"/>
                </a:solidFill>
                <a:latin typeface="TT Interphases Bold"/>
              </a:rPr>
              <a:t>Chepkemoi Mercy</a:t>
            </a:r>
          </a:p>
        </p:txBody>
      </p:sp>
      <p:sp>
        <p:nvSpPr>
          <p:cNvPr name="TextBox 18" id="18"/>
          <p:cNvSpPr txBox="true"/>
          <p:nvPr/>
        </p:nvSpPr>
        <p:spPr>
          <a:xfrm rot="0">
            <a:off x="6229111" y="4082567"/>
            <a:ext cx="3572574" cy="306704"/>
          </a:xfrm>
          <a:prstGeom prst="rect">
            <a:avLst/>
          </a:prstGeom>
        </p:spPr>
        <p:txBody>
          <a:bodyPr anchor="t" rtlCol="false" tIns="0" lIns="0" bIns="0" rIns="0">
            <a:spAutoFit/>
          </a:bodyPr>
          <a:lstStyle/>
          <a:p>
            <a:pPr algn="ctr">
              <a:lnSpc>
                <a:spcPts val="2520"/>
              </a:lnSpc>
            </a:pPr>
            <a:r>
              <a:rPr lang="en-US" sz="1800">
                <a:solidFill>
                  <a:srgbClr val="FFFFFF"/>
                </a:solidFill>
                <a:latin typeface="TT Interphases"/>
              </a:rPr>
              <a:t>Chair</a:t>
            </a:r>
          </a:p>
        </p:txBody>
      </p:sp>
      <p:sp>
        <p:nvSpPr>
          <p:cNvPr name="TextBox 19" id="19"/>
          <p:cNvSpPr txBox="true"/>
          <p:nvPr/>
        </p:nvSpPr>
        <p:spPr>
          <a:xfrm rot="0">
            <a:off x="778979" y="4264739"/>
            <a:ext cx="5192958" cy="4036692"/>
          </a:xfrm>
          <a:prstGeom prst="rect">
            <a:avLst/>
          </a:prstGeom>
        </p:spPr>
        <p:txBody>
          <a:bodyPr anchor="t" rtlCol="false" tIns="0" lIns="0" bIns="0" rIns="0">
            <a:spAutoFit/>
          </a:bodyPr>
          <a:lstStyle/>
          <a:p>
            <a:pPr>
              <a:lnSpc>
                <a:spcPts val="10559"/>
              </a:lnSpc>
            </a:pPr>
            <a:r>
              <a:rPr lang="en-US" sz="9599" spc="-479">
                <a:solidFill>
                  <a:srgbClr val="FFFFFF"/>
                </a:solidFill>
                <a:latin typeface="TT Hoves Bold"/>
              </a:rPr>
              <a:t>Our Team Members</a:t>
            </a:r>
          </a:p>
        </p:txBody>
      </p:sp>
      <p:sp>
        <p:nvSpPr>
          <p:cNvPr name="TextBox 20" id="20"/>
          <p:cNvSpPr txBox="true"/>
          <p:nvPr/>
        </p:nvSpPr>
        <p:spPr>
          <a:xfrm rot="0">
            <a:off x="10316884" y="3657752"/>
            <a:ext cx="3572574" cy="415290"/>
          </a:xfrm>
          <a:prstGeom prst="rect">
            <a:avLst/>
          </a:prstGeom>
        </p:spPr>
        <p:txBody>
          <a:bodyPr anchor="t" rtlCol="false" tIns="0" lIns="0" bIns="0" rIns="0">
            <a:spAutoFit/>
          </a:bodyPr>
          <a:lstStyle/>
          <a:p>
            <a:pPr algn="ctr" marL="0" indent="0" lvl="0">
              <a:lnSpc>
                <a:spcPts val="3360"/>
              </a:lnSpc>
              <a:spcBef>
                <a:spcPct val="0"/>
              </a:spcBef>
            </a:pPr>
            <a:r>
              <a:rPr lang="en-US" sz="2400">
                <a:solidFill>
                  <a:srgbClr val="FFFFFF"/>
                </a:solidFill>
                <a:latin typeface="TT Interphases Bold"/>
              </a:rPr>
              <a:t>James Ndiritu</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0">
            <a:off x="14582930" y="5184402"/>
            <a:ext cx="313545" cy="313545"/>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0101"/>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3548298" y="3483106"/>
            <a:ext cx="6932431" cy="2380671"/>
          </a:xfrm>
          <a:prstGeom prst="rect">
            <a:avLst/>
          </a:prstGeom>
        </p:spPr>
        <p:txBody>
          <a:bodyPr anchor="t" rtlCol="false" tIns="0" lIns="0" bIns="0" rIns="0">
            <a:spAutoFit/>
          </a:bodyPr>
          <a:lstStyle/>
          <a:p>
            <a:pPr>
              <a:lnSpc>
                <a:spcPts val="19456"/>
              </a:lnSpc>
            </a:pPr>
            <a:r>
              <a:rPr lang="en-US" sz="13897" spc="708">
                <a:solidFill>
                  <a:srgbClr val="FF0101"/>
                </a:solidFill>
                <a:latin typeface="Open Sans Bold"/>
              </a:rPr>
              <a:t>THANK</a:t>
            </a:r>
          </a:p>
        </p:txBody>
      </p:sp>
      <p:sp>
        <p:nvSpPr>
          <p:cNvPr name="TextBox 7" id="7"/>
          <p:cNvSpPr txBox="true"/>
          <p:nvPr/>
        </p:nvSpPr>
        <p:spPr>
          <a:xfrm rot="0">
            <a:off x="10480729" y="3483106"/>
            <a:ext cx="4258973" cy="2380671"/>
          </a:xfrm>
          <a:prstGeom prst="rect">
            <a:avLst/>
          </a:prstGeom>
        </p:spPr>
        <p:txBody>
          <a:bodyPr anchor="t" rtlCol="false" tIns="0" lIns="0" bIns="0" rIns="0">
            <a:spAutoFit/>
          </a:bodyPr>
          <a:lstStyle/>
          <a:p>
            <a:pPr>
              <a:lnSpc>
                <a:spcPts val="19456"/>
              </a:lnSpc>
            </a:pPr>
            <a:r>
              <a:rPr lang="en-US" sz="13897" spc="708">
                <a:solidFill>
                  <a:srgbClr val="FFFFFF"/>
                </a:solidFill>
                <a:latin typeface="Open Sans Bold"/>
              </a:rPr>
              <a:t>YOU</a:t>
            </a:r>
          </a:p>
        </p:txBody>
      </p:sp>
      <p:sp>
        <p:nvSpPr>
          <p:cNvPr name="TextBox 8" id="8"/>
          <p:cNvSpPr txBox="true"/>
          <p:nvPr/>
        </p:nvSpPr>
        <p:spPr>
          <a:xfrm rot="0">
            <a:off x="4418709" y="6022845"/>
            <a:ext cx="9450582" cy="514350"/>
          </a:xfrm>
          <a:prstGeom prst="rect">
            <a:avLst/>
          </a:prstGeom>
        </p:spPr>
        <p:txBody>
          <a:bodyPr anchor="t" rtlCol="false" tIns="0" lIns="0" bIns="0" rIns="0">
            <a:spAutoFit/>
          </a:bodyPr>
          <a:lstStyle/>
          <a:p>
            <a:pPr algn="ctr">
              <a:lnSpc>
                <a:spcPts val="4200"/>
              </a:lnSpc>
            </a:pPr>
            <a:r>
              <a:rPr lang="en-US" sz="3000" spc="1611">
                <a:solidFill>
                  <a:srgbClr val="FFFFFF"/>
                </a:solidFill>
                <a:latin typeface="Open Sans"/>
              </a:rPr>
              <a:t>TILL NEXT TIME!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967460" y="3170344"/>
            <a:ext cx="4320540" cy="7116656"/>
            <a:chOff x="0" y="0"/>
            <a:chExt cx="1137920" cy="1874346"/>
          </a:xfrm>
        </p:grpSpPr>
        <p:sp>
          <p:nvSpPr>
            <p:cNvPr name="Freeform 3" id="3"/>
            <p:cNvSpPr/>
            <p:nvPr/>
          </p:nvSpPr>
          <p:spPr>
            <a:xfrm flipH="false" flipV="false" rot="0">
              <a:off x="0" y="0"/>
              <a:ext cx="1137920" cy="1874346"/>
            </a:xfrm>
            <a:custGeom>
              <a:avLst/>
              <a:gdLst/>
              <a:ahLst/>
              <a:cxnLst/>
              <a:rect r="r" b="b" t="t" l="l"/>
              <a:pathLst>
                <a:path h="1874346" w="1137920">
                  <a:moveTo>
                    <a:pt x="0" y="0"/>
                  </a:moveTo>
                  <a:lnTo>
                    <a:pt x="1137920" y="0"/>
                  </a:lnTo>
                  <a:lnTo>
                    <a:pt x="1137920" y="1874346"/>
                  </a:lnTo>
                  <a:lnTo>
                    <a:pt x="0" y="1874346"/>
                  </a:lnTo>
                  <a:close/>
                </a:path>
              </a:pathLst>
            </a:custGeom>
            <a:solidFill>
              <a:srgbClr val="FF0101"/>
            </a:solidFill>
          </p:spPr>
        </p:sp>
        <p:sp>
          <p:nvSpPr>
            <p:cNvPr name="TextBox 4" id="4"/>
            <p:cNvSpPr txBox="true"/>
            <p:nvPr/>
          </p:nvSpPr>
          <p:spPr>
            <a:xfrm>
              <a:off x="0" y="-38100"/>
              <a:ext cx="1137920" cy="1912446"/>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0570660" y="1028700"/>
            <a:ext cx="6688640" cy="8229600"/>
          </a:xfrm>
          <a:custGeom>
            <a:avLst/>
            <a:gdLst/>
            <a:ahLst/>
            <a:cxnLst/>
            <a:rect r="r" b="b" t="t" l="l"/>
            <a:pathLst>
              <a:path h="8229600" w="6688640">
                <a:moveTo>
                  <a:pt x="0" y="0"/>
                </a:moveTo>
                <a:lnTo>
                  <a:pt x="6688640" y="0"/>
                </a:lnTo>
                <a:lnTo>
                  <a:pt x="6688640" y="8229600"/>
                </a:lnTo>
                <a:lnTo>
                  <a:pt x="0" y="8229600"/>
                </a:lnTo>
                <a:lnTo>
                  <a:pt x="0" y="0"/>
                </a:lnTo>
                <a:close/>
              </a:path>
            </a:pathLst>
          </a:custGeom>
          <a:blipFill>
            <a:blip r:embed="rId2"/>
            <a:stretch>
              <a:fillRect l="-42250" t="0" r="-42250" b="0"/>
            </a:stretch>
          </a:blipFill>
        </p:spPr>
      </p:sp>
      <p:sp>
        <p:nvSpPr>
          <p:cNvPr name="TextBox 6" id="6"/>
          <p:cNvSpPr txBox="true"/>
          <p:nvPr/>
        </p:nvSpPr>
        <p:spPr>
          <a:xfrm rot="0">
            <a:off x="1817784" y="1707627"/>
            <a:ext cx="7326216" cy="934709"/>
          </a:xfrm>
          <a:prstGeom prst="rect">
            <a:avLst/>
          </a:prstGeom>
        </p:spPr>
        <p:txBody>
          <a:bodyPr anchor="t" rtlCol="false" tIns="0" lIns="0" bIns="0" rIns="0">
            <a:spAutoFit/>
          </a:bodyPr>
          <a:lstStyle/>
          <a:p>
            <a:pPr>
              <a:lnSpc>
                <a:spcPts val="7280"/>
              </a:lnSpc>
            </a:pPr>
            <a:r>
              <a:rPr lang="en-US" sz="5200">
                <a:solidFill>
                  <a:srgbClr val="000000"/>
                </a:solidFill>
                <a:latin typeface="Poppins Semi-Bold"/>
              </a:rPr>
              <a:t>PROJECT SUMMARY</a:t>
            </a:r>
          </a:p>
        </p:txBody>
      </p:sp>
      <p:sp>
        <p:nvSpPr>
          <p:cNvPr name="TextBox 7" id="7"/>
          <p:cNvSpPr txBox="true"/>
          <p:nvPr/>
        </p:nvSpPr>
        <p:spPr>
          <a:xfrm rot="0">
            <a:off x="1817784" y="4079512"/>
            <a:ext cx="6915676" cy="5116827"/>
          </a:xfrm>
          <a:prstGeom prst="rect">
            <a:avLst/>
          </a:prstGeom>
        </p:spPr>
        <p:txBody>
          <a:bodyPr anchor="t" rtlCol="false" tIns="0" lIns="0" bIns="0" rIns="0">
            <a:spAutoFit/>
          </a:bodyPr>
          <a:lstStyle/>
          <a:p>
            <a:pPr>
              <a:lnSpc>
                <a:spcPts val="3420"/>
              </a:lnSpc>
            </a:pPr>
            <a:r>
              <a:rPr lang="en-US" sz="1800">
                <a:solidFill>
                  <a:srgbClr val="000000"/>
                </a:solidFill>
                <a:latin typeface="Lato"/>
              </a:rPr>
              <a:t>In response to SyriaTel's pressing need to address customer churn, we propose developing a robust classifier to predict customer attrition. Leveraging predictive analytics, our goal is to uncover discernible patterns within SyriaTel's telecommunications data. By employing advanced machine learning techniques, specifically binary classification, we aim to equip SyriaTel with a predictive model capable of identifying customers likely to churn in the near future. Our primary focus is on assisting SyriaTel in minimizing revenue loss by proactively addressing customer retention. Through this project, we aim to unlock actionable insights that will empower SyriaTel to implement targeted strategies to mitigate customer churn, ultimately fostering long-term business sustainability.</a:t>
            </a:r>
          </a:p>
        </p:txBody>
      </p:sp>
      <p:sp>
        <p:nvSpPr>
          <p:cNvPr name="TextBox 8" id="8"/>
          <p:cNvSpPr txBox="true"/>
          <p:nvPr/>
        </p:nvSpPr>
        <p:spPr>
          <a:xfrm rot="0">
            <a:off x="1954622" y="7898030"/>
            <a:ext cx="2103817" cy="316228"/>
          </a:xfrm>
          <a:prstGeom prst="rect">
            <a:avLst/>
          </a:prstGeom>
        </p:spPr>
        <p:txBody>
          <a:bodyPr anchor="t" rtlCol="false" tIns="0" lIns="0" bIns="0" rIns="0">
            <a:spAutoFit/>
          </a:bodyPr>
          <a:lstStyle/>
          <a:p>
            <a:pPr algn="ctr">
              <a:lnSpc>
                <a:spcPts val="2520"/>
              </a:lnSpc>
            </a:pPr>
            <a:r>
              <a:rPr lang="en-US" sz="1800" spc="322">
                <a:solidFill>
                  <a:srgbClr val="FFFFFF"/>
                </a:solidFill>
                <a:latin typeface="Lato Bold"/>
              </a:rPr>
              <a:t>CLICK HERE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9438049" cy="10287000"/>
          </a:xfrm>
          <a:custGeom>
            <a:avLst/>
            <a:gdLst/>
            <a:ahLst/>
            <a:cxnLst/>
            <a:rect r="r" b="b" t="t" l="l"/>
            <a:pathLst>
              <a:path h="10287000" w="9438049">
                <a:moveTo>
                  <a:pt x="0" y="0"/>
                </a:moveTo>
                <a:lnTo>
                  <a:pt x="9438049" y="0"/>
                </a:lnTo>
                <a:lnTo>
                  <a:pt x="9438049" y="10287000"/>
                </a:lnTo>
                <a:lnTo>
                  <a:pt x="0" y="10287000"/>
                </a:lnTo>
                <a:lnTo>
                  <a:pt x="0" y="0"/>
                </a:lnTo>
                <a:close/>
              </a:path>
            </a:pathLst>
          </a:custGeom>
          <a:blipFill>
            <a:blip r:embed="rId2"/>
            <a:stretch>
              <a:fillRect l="-49470" t="0" r="-14277" b="0"/>
            </a:stretch>
          </a:blipFill>
        </p:spPr>
      </p:sp>
      <p:sp>
        <p:nvSpPr>
          <p:cNvPr name="Freeform 3" id="3"/>
          <p:cNvSpPr/>
          <p:nvPr/>
        </p:nvSpPr>
        <p:spPr>
          <a:xfrm flipH="false" flipV="false" rot="0">
            <a:off x="12267570" y="6847432"/>
            <a:ext cx="697227" cy="697227"/>
          </a:xfrm>
          <a:custGeom>
            <a:avLst/>
            <a:gdLst/>
            <a:ahLst/>
            <a:cxnLst/>
            <a:rect r="r" b="b" t="t" l="l"/>
            <a:pathLst>
              <a:path h="697227" w="697227">
                <a:moveTo>
                  <a:pt x="0" y="0"/>
                </a:moveTo>
                <a:lnTo>
                  <a:pt x="697227" y="0"/>
                </a:lnTo>
                <a:lnTo>
                  <a:pt x="697227" y="697227"/>
                </a:lnTo>
                <a:lnTo>
                  <a:pt x="0" y="69722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0858790" y="1392748"/>
            <a:ext cx="7667335" cy="934709"/>
          </a:xfrm>
          <a:prstGeom prst="rect">
            <a:avLst/>
          </a:prstGeom>
        </p:spPr>
        <p:txBody>
          <a:bodyPr anchor="t" rtlCol="false" tIns="0" lIns="0" bIns="0" rIns="0">
            <a:spAutoFit/>
          </a:bodyPr>
          <a:lstStyle/>
          <a:p>
            <a:pPr>
              <a:lnSpc>
                <a:spcPts val="7280"/>
              </a:lnSpc>
            </a:pPr>
            <a:r>
              <a:rPr lang="en-US" sz="5200">
                <a:solidFill>
                  <a:srgbClr val="000000"/>
                </a:solidFill>
                <a:latin typeface="Poppins Semi-Bold"/>
              </a:rPr>
              <a:t>OUTLINE</a:t>
            </a:r>
          </a:p>
        </p:txBody>
      </p:sp>
      <p:sp>
        <p:nvSpPr>
          <p:cNvPr name="TextBox 5" id="5"/>
          <p:cNvSpPr txBox="true"/>
          <p:nvPr/>
        </p:nvSpPr>
        <p:spPr>
          <a:xfrm rot="0">
            <a:off x="10858790" y="3707483"/>
            <a:ext cx="5892319" cy="4484369"/>
          </a:xfrm>
          <a:prstGeom prst="rect">
            <a:avLst/>
          </a:prstGeom>
        </p:spPr>
        <p:txBody>
          <a:bodyPr anchor="t" rtlCol="false" tIns="0" lIns="0" bIns="0" rIns="0">
            <a:spAutoFit/>
          </a:bodyPr>
          <a:lstStyle/>
          <a:p>
            <a:pPr>
              <a:lnSpc>
                <a:spcPts val="5130"/>
              </a:lnSpc>
            </a:pPr>
            <a:r>
              <a:rPr lang="en-US" sz="2700">
                <a:solidFill>
                  <a:srgbClr val="000000"/>
                </a:solidFill>
                <a:latin typeface="Lato Bold"/>
              </a:rPr>
              <a:t>1) Business Problem</a:t>
            </a:r>
          </a:p>
          <a:p>
            <a:pPr>
              <a:lnSpc>
                <a:spcPts val="5130"/>
              </a:lnSpc>
            </a:pPr>
          </a:p>
          <a:p>
            <a:pPr>
              <a:lnSpc>
                <a:spcPts val="5130"/>
              </a:lnSpc>
            </a:pPr>
            <a:r>
              <a:rPr lang="en-US" sz="2700">
                <a:solidFill>
                  <a:srgbClr val="000000"/>
                </a:solidFill>
                <a:latin typeface="Lato Bold"/>
              </a:rPr>
              <a:t> 2) Data </a:t>
            </a:r>
          </a:p>
          <a:p>
            <a:pPr>
              <a:lnSpc>
                <a:spcPts val="5130"/>
              </a:lnSpc>
            </a:pPr>
          </a:p>
          <a:p>
            <a:pPr>
              <a:lnSpc>
                <a:spcPts val="5130"/>
              </a:lnSpc>
            </a:pPr>
            <a:r>
              <a:rPr lang="en-US" sz="2700">
                <a:solidFill>
                  <a:srgbClr val="000000"/>
                </a:solidFill>
                <a:latin typeface="Lato Bold"/>
              </a:rPr>
              <a:t>3) Methods </a:t>
            </a:r>
          </a:p>
          <a:p>
            <a:pPr>
              <a:lnSpc>
                <a:spcPts val="5130"/>
              </a:lnSpc>
            </a:pPr>
          </a:p>
          <a:p>
            <a:pPr>
              <a:lnSpc>
                <a:spcPts val="5130"/>
              </a:lnSpc>
            </a:pPr>
            <a:r>
              <a:rPr lang="en-US" sz="2700">
                <a:solidFill>
                  <a:srgbClr val="000000"/>
                </a:solidFill>
                <a:latin typeface="Lato Bold"/>
              </a:rPr>
              <a:t>4) Results </a:t>
            </a:r>
          </a:p>
        </p:txBody>
      </p:sp>
      <p:sp>
        <p:nvSpPr>
          <p:cNvPr name="TextBox 6" id="6"/>
          <p:cNvSpPr txBox="true"/>
          <p:nvPr/>
        </p:nvSpPr>
        <p:spPr>
          <a:xfrm rot="0">
            <a:off x="12267570" y="7772075"/>
            <a:ext cx="3898084" cy="830577"/>
          </a:xfrm>
          <a:prstGeom prst="rect">
            <a:avLst/>
          </a:prstGeom>
        </p:spPr>
        <p:txBody>
          <a:bodyPr anchor="t" rtlCol="false" tIns="0" lIns="0" bIns="0" rIns="0">
            <a:spAutoFit/>
          </a:bodyPr>
          <a:lstStyle/>
          <a:p>
            <a:pPr>
              <a:lnSpc>
                <a:spcPts val="3420"/>
              </a:lnSpc>
            </a:pPr>
            <a:r>
              <a:rPr lang="en-US" sz="1800">
                <a:solidFill>
                  <a:srgbClr val="FFFFFF"/>
                </a:solidFill>
                <a:latin typeface="Lato"/>
              </a:rPr>
              <a:t>Livestock products include meat, milk, eggs, and clothing (such as wool).</a:t>
            </a:r>
          </a:p>
        </p:txBody>
      </p:sp>
      <p:sp>
        <p:nvSpPr>
          <p:cNvPr name="TextBox 7" id="7"/>
          <p:cNvSpPr txBox="true"/>
          <p:nvPr/>
        </p:nvSpPr>
        <p:spPr>
          <a:xfrm rot="0">
            <a:off x="13297301" y="6714082"/>
            <a:ext cx="2196168" cy="830577"/>
          </a:xfrm>
          <a:prstGeom prst="rect">
            <a:avLst/>
          </a:prstGeom>
        </p:spPr>
        <p:txBody>
          <a:bodyPr anchor="t" rtlCol="false" tIns="0" lIns="0" bIns="0" rIns="0">
            <a:spAutoFit/>
          </a:bodyPr>
          <a:lstStyle/>
          <a:p>
            <a:pPr>
              <a:lnSpc>
                <a:spcPts val="3420"/>
              </a:lnSpc>
            </a:pPr>
            <a:r>
              <a:rPr lang="en-US" sz="1800">
                <a:solidFill>
                  <a:srgbClr val="FFFFFF"/>
                </a:solidFill>
                <a:latin typeface="Lato"/>
              </a:rPr>
              <a:t>As a source of social and cultural status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696627" y="7933"/>
            <a:ext cx="4591373" cy="10279067"/>
            <a:chOff x="0" y="0"/>
            <a:chExt cx="1209250" cy="2707244"/>
          </a:xfrm>
        </p:grpSpPr>
        <p:sp>
          <p:nvSpPr>
            <p:cNvPr name="Freeform 3" id="3"/>
            <p:cNvSpPr/>
            <p:nvPr/>
          </p:nvSpPr>
          <p:spPr>
            <a:xfrm flipH="false" flipV="false" rot="0">
              <a:off x="0" y="0"/>
              <a:ext cx="1209251" cy="2707244"/>
            </a:xfrm>
            <a:custGeom>
              <a:avLst/>
              <a:gdLst/>
              <a:ahLst/>
              <a:cxnLst/>
              <a:rect r="r" b="b" t="t" l="l"/>
              <a:pathLst>
                <a:path h="2707244" w="1209251">
                  <a:moveTo>
                    <a:pt x="0" y="0"/>
                  </a:moveTo>
                  <a:lnTo>
                    <a:pt x="1209251" y="0"/>
                  </a:lnTo>
                  <a:lnTo>
                    <a:pt x="1209251" y="2707244"/>
                  </a:lnTo>
                  <a:lnTo>
                    <a:pt x="0" y="2707244"/>
                  </a:lnTo>
                  <a:close/>
                </a:path>
              </a:pathLst>
            </a:custGeom>
            <a:solidFill>
              <a:srgbClr val="FF0101"/>
            </a:solidFill>
          </p:spPr>
        </p:sp>
        <p:sp>
          <p:nvSpPr>
            <p:cNvPr name="TextBox 4" id="4"/>
            <p:cNvSpPr txBox="true"/>
            <p:nvPr/>
          </p:nvSpPr>
          <p:spPr>
            <a:xfrm>
              <a:off x="0" y="-38100"/>
              <a:ext cx="1209250" cy="2745344"/>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9144000" y="1028700"/>
            <a:ext cx="8115300" cy="8222246"/>
          </a:xfrm>
          <a:custGeom>
            <a:avLst/>
            <a:gdLst/>
            <a:ahLst/>
            <a:cxnLst/>
            <a:rect r="r" b="b" t="t" l="l"/>
            <a:pathLst>
              <a:path h="8222246" w="8115300">
                <a:moveTo>
                  <a:pt x="0" y="0"/>
                </a:moveTo>
                <a:lnTo>
                  <a:pt x="8115300" y="0"/>
                </a:lnTo>
                <a:lnTo>
                  <a:pt x="8115300" y="8222246"/>
                </a:lnTo>
                <a:lnTo>
                  <a:pt x="0" y="8222246"/>
                </a:lnTo>
                <a:lnTo>
                  <a:pt x="0" y="0"/>
                </a:lnTo>
                <a:close/>
              </a:path>
            </a:pathLst>
          </a:custGeom>
          <a:blipFill>
            <a:blip r:embed="rId2"/>
            <a:stretch>
              <a:fillRect l="-19885" t="0" r="-32091" b="0"/>
            </a:stretch>
          </a:blipFill>
        </p:spPr>
      </p:sp>
      <p:sp>
        <p:nvSpPr>
          <p:cNvPr name="TextBox 6" id="6"/>
          <p:cNvSpPr txBox="true"/>
          <p:nvPr/>
        </p:nvSpPr>
        <p:spPr>
          <a:xfrm rot="0">
            <a:off x="1476665" y="1348215"/>
            <a:ext cx="5478199" cy="934709"/>
          </a:xfrm>
          <a:prstGeom prst="rect">
            <a:avLst/>
          </a:prstGeom>
        </p:spPr>
        <p:txBody>
          <a:bodyPr anchor="t" rtlCol="false" tIns="0" lIns="0" bIns="0" rIns="0">
            <a:spAutoFit/>
          </a:bodyPr>
          <a:lstStyle/>
          <a:p>
            <a:pPr>
              <a:lnSpc>
                <a:spcPts val="7280"/>
              </a:lnSpc>
            </a:pPr>
            <a:r>
              <a:rPr lang="en-US" sz="5200">
                <a:solidFill>
                  <a:srgbClr val="000000"/>
                </a:solidFill>
                <a:latin typeface="Poppins Semi-Bold"/>
              </a:rPr>
              <a:t>PROJECT</a:t>
            </a:r>
          </a:p>
        </p:txBody>
      </p:sp>
      <p:sp>
        <p:nvSpPr>
          <p:cNvPr name="TextBox 7" id="7"/>
          <p:cNvSpPr txBox="true"/>
          <p:nvPr/>
        </p:nvSpPr>
        <p:spPr>
          <a:xfrm rot="0">
            <a:off x="4755156" y="1409666"/>
            <a:ext cx="2727250" cy="934709"/>
          </a:xfrm>
          <a:prstGeom prst="rect">
            <a:avLst/>
          </a:prstGeom>
        </p:spPr>
        <p:txBody>
          <a:bodyPr anchor="t" rtlCol="false" tIns="0" lIns="0" bIns="0" rIns="0">
            <a:spAutoFit/>
          </a:bodyPr>
          <a:lstStyle/>
          <a:p>
            <a:pPr>
              <a:lnSpc>
                <a:spcPts val="7280"/>
              </a:lnSpc>
            </a:pPr>
            <a:r>
              <a:rPr lang="en-US" sz="5200">
                <a:solidFill>
                  <a:srgbClr val="FF0101"/>
                </a:solidFill>
                <a:latin typeface="Poppins Semi-Bold"/>
              </a:rPr>
              <a:t>GOALS</a:t>
            </a:r>
          </a:p>
        </p:txBody>
      </p:sp>
      <p:sp>
        <p:nvSpPr>
          <p:cNvPr name="TextBox 8" id="8"/>
          <p:cNvSpPr txBox="true"/>
          <p:nvPr/>
        </p:nvSpPr>
        <p:spPr>
          <a:xfrm rot="0">
            <a:off x="1645647" y="3334019"/>
            <a:ext cx="4987835" cy="4688202"/>
          </a:xfrm>
          <a:prstGeom prst="rect">
            <a:avLst/>
          </a:prstGeom>
        </p:spPr>
        <p:txBody>
          <a:bodyPr anchor="t" rtlCol="false" tIns="0" lIns="0" bIns="0" rIns="0">
            <a:spAutoFit/>
          </a:bodyPr>
          <a:lstStyle/>
          <a:p>
            <a:pPr>
              <a:lnSpc>
                <a:spcPts val="3420"/>
              </a:lnSpc>
            </a:pPr>
            <a:r>
              <a:rPr lang="en-US" sz="1800">
                <a:solidFill>
                  <a:srgbClr val="000000"/>
                </a:solidFill>
                <a:latin typeface="Lato"/>
              </a:rPr>
              <a:t>Customer churn poses a significant challenge for companies, directly impacting revenue. In the competitive telecommunications industry, like SyriaTel, churn is prevalent. We aim to create predictive models to anticipate and prevent churn, supporting SyriaTel's retention strategies.</a:t>
            </a:r>
          </a:p>
          <a:p>
            <a:pPr>
              <a:lnSpc>
                <a:spcPts val="3420"/>
              </a:lnSpc>
            </a:pPr>
          </a:p>
          <a:p>
            <a:pPr>
              <a:lnSpc>
                <a:spcPts val="3420"/>
              </a:lnSpc>
            </a:pPr>
          </a:p>
          <a:p>
            <a:pPr>
              <a:lnSpc>
                <a:spcPts val="3420"/>
              </a:lnSpc>
            </a:pPr>
          </a:p>
          <a:p>
            <a:pPr>
              <a:lnSpc>
                <a:spcPts val="3420"/>
              </a:lnSpc>
            </a:pPr>
          </a:p>
          <a:p>
            <a:pPr>
              <a:lnSpc>
                <a:spcPts val="3420"/>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967460" y="3170344"/>
            <a:ext cx="4320540" cy="7116656"/>
            <a:chOff x="0" y="0"/>
            <a:chExt cx="1137920" cy="1874346"/>
          </a:xfrm>
        </p:grpSpPr>
        <p:sp>
          <p:nvSpPr>
            <p:cNvPr name="Freeform 3" id="3"/>
            <p:cNvSpPr/>
            <p:nvPr/>
          </p:nvSpPr>
          <p:spPr>
            <a:xfrm flipH="false" flipV="false" rot="0">
              <a:off x="0" y="0"/>
              <a:ext cx="1137920" cy="1874346"/>
            </a:xfrm>
            <a:custGeom>
              <a:avLst/>
              <a:gdLst/>
              <a:ahLst/>
              <a:cxnLst/>
              <a:rect r="r" b="b" t="t" l="l"/>
              <a:pathLst>
                <a:path h="1874346" w="1137920">
                  <a:moveTo>
                    <a:pt x="0" y="0"/>
                  </a:moveTo>
                  <a:lnTo>
                    <a:pt x="1137920" y="0"/>
                  </a:lnTo>
                  <a:lnTo>
                    <a:pt x="1137920" y="1874346"/>
                  </a:lnTo>
                  <a:lnTo>
                    <a:pt x="0" y="1874346"/>
                  </a:lnTo>
                  <a:close/>
                </a:path>
              </a:pathLst>
            </a:custGeom>
            <a:solidFill>
              <a:srgbClr val="FF0101"/>
            </a:solidFill>
          </p:spPr>
        </p:sp>
        <p:sp>
          <p:nvSpPr>
            <p:cNvPr name="TextBox 4" id="4"/>
            <p:cNvSpPr txBox="true"/>
            <p:nvPr/>
          </p:nvSpPr>
          <p:spPr>
            <a:xfrm>
              <a:off x="0" y="-38100"/>
              <a:ext cx="1137920" cy="1912446"/>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9575136" y="1028700"/>
            <a:ext cx="7974525" cy="8229600"/>
          </a:xfrm>
          <a:custGeom>
            <a:avLst/>
            <a:gdLst/>
            <a:ahLst/>
            <a:cxnLst/>
            <a:rect r="r" b="b" t="t" l="l"/>
            <a:pathLst>
              <a:path h="8229600" w="7974525">
                <a:moveTo>
                  <a:pt x="0" y="0"/>
                </a:moveTo>
                <a:lnTo>
                  <a:pt x="7974525" y="0"/>
                </a:lnTo>
                <a:lnTo>
                  <a:pt x="7974525" y="8229600"/>
                </a:lnTo>
                <a:lnTo>
                  <a:pt x="0" y="8229600"/>
                </a:lnTo>
                <a:lnTo>
                  <a:pt x="0" y="0"/>
                </a:lnTo>
                <a:close/>
              </a:path>
            </a:pathLst>
          </a:custGeom>
          <a:blipFill>
            <a:blip r:embed="rId2"/>
            <a:stretch>
              <a:fillRect l="-22929" t="0" r="-31771" b="0"/>
            </a:stretch>
          </a:blipFill>
        </p:spPr>
      </p:sp>
      <p:sp>
        <p:nvSpPr>
          <p:cNvPr name="TextBox 6" id="6"/>
          <p:cNvSpPr txBox="true"/>
          <p:nvPr/>
        </p:nvSpPr>
        <p:spPr>
          <a:xfrm rot="0">
            <a:off x="1817784" y="1707627"/>
            <a:ext cx="7326216" cy="934709"/>
          </a:xfrm>
          <a:prstGeom prst="rect">
            <a:avLst/>
          </a:prstGeom>
        </p:spPr>
        <p:txBody>
          <a:bodyPr anchor="t" rtlCol="false" tIns="0" lIns="0" bIns="0" rIns="0">
            <a:spAutoFit/>
          </a:bodyPr>
          <a:lstStyle/>
          <a:p>
            <a:pPr>
              <a:lnSpc>
                <a:spcPts val="7280"/>
              </a:lnSpc>
            </a:pPr>
            <a:r>
              <a:rPr lang="en-US" sz="5200">
                <a:solidFill>
                  <a:srgbClr val="000000"/>
                </a:solidFill>
                <a:latin typeface="Poppins Semi-Bold"/>
              </a:rPr>
              <a:t>DATA</a:t>
            </a:r>
          </a:p>
        </p:txBody>
      </p:sp>
      <p:sp>
        <p:nvSpPr>
          <p:cNvPr name="TextBox 7" id="7"/>
          <p:cNvSpPr txBox="true"/>
          <p:nvPr/>
        </p:nvSpPr>
        <p:spPr>
          <a:xfrm rot="0">
            <a:off x="1817784" y="4079512"/>
            <a:ext cx="6915676" cy="5545452"/>
          </a:xfrm>
          <a:prstGeom prst="rect">
            <a:avLst/>
          </a:prstGeom>
        </p:spPr>
        <p:txBody>
          <a:bodyPr anchor="t" rtlCol="false" tIns="0" lIns="0" bIns="0" rIns="0">
            <a:spAutoFit/>
          </a:bodyPr>
          <a:lstStyle/>
          <a:p>
            <a:pPr>
              <a:lnSpc>
                <a:spcPts val="3420"/>
              </a:lnSpc>
            </a:pPr>
            <a:r>
              <a:rPr lang="en-US" sz="1800">
                <a:solidFill>
                  <a:srgbClr val="000000"/>
                </a:solidFill>
                <a:latin typeface="Lato"/>
              </a:rPr>
              <a:t>Our Data comes from Syriatel Telecommunications.</a:t>
            </a:r>
          </a:p>
          <a:p>
            <a:pPr>
              <a:lnSpc>
                <a:spcPts val="3420"/>
              </a:lnSpc>
            </a:pPr>
          </a:p>
          <a:p>
            <a:pPr>
              <a:lnSpc>
                <a:spcPts val="3420"/>
              </a:lnSpc>
            </a:pPr>
            <a:r>
              <a:rPr lang="en-US" sz="1800">
                <a:solidFill>
                  <a:srgbClr val="000000"/>
                </a:solidFill>
                <a:latin typeface="Lato"/>
              </a:rPr>
              <a:t>It is a file containing customer service data from its various past and present customers.</a:t>
            </a:r>
          </a:p>
          <a:p>
            <a:pPr>
              <a:lnSpc>
                <a:spcPts val="3420"/>
              </a:lnSpc>
            </a:pPr>
          </a:p>
          <a:p>
            <a:pPr>
              <a:lnSpc>
                <a:spcPts val="3420"/>
              </a:lnSpc>
            </a:pPr>
            <a:r>
              <a:rPr lang="en-US" sz="1800">
                <a:solidFill>
                  <a:srgbClr val="000000"/>
                </a:solidFill>
                <a:latin typeface="Lato"/>
              </a:rPr>
              <a:t> It comprises of the following from each individual customer;</a:t>
            </a:r>
          </a:p>
          <a:p>
            <a:pPr>
              <a:lnSpc>
                <a:spcPts val="3420"/>
              </a:lnSpc>
            </a:pPr>
            <a:r>
              <a:rPr lang="en-US" sz="1800">
                <a:solidFill>
                  <a:srgbClr val="000000"/>
                </a:solidFill>
                <a:latin typeface="Lato"/>
              </a:rPr>
              <a:t> state, account length, area code, phone number, international plan, voice mail plan, number vmail messages, total day, minutes, total day calls, total day charge, total evening minutes ,total evening calls, total evening charge, total night minutes, total night, calls, total night charge, total international minutes, total international calls, total international charge, customer service calls and churn                 </a:t>
            </a:r>
          </a:p>
          <a:p>
            <a:pPr>
              <a:lnSpc>
                <a:spcPts val="3420"/>
              </a:lnSpc>
            </a:pPr>
          </a:p>
        </p:txBody>
      </p:sp>
      <p:sp>
        <p:nvSpPr>
          <p:cNvPr name="TextBox 8" id="8"/>
          <p:cNvSpPr txBox="true"/>
          <p:nvPr/>
        </p:nvSpPr>
        <p:spPr>
          <a:xfrm rot="0">
            <a:off x="1954622" y="7898030"/>
            <a:ext cx="2103817" cy="316228"/>
          </a:xfrm>
          <a:prstGeom prst="rect">
            <a:avLst/>
          </a:prstGeom>
        </p:spPr>
        <p:txBody>
          <a:bodyPr anchor="t" rtlCol="false" tIns="0" lIns="0" bIns="0" rIns="0">
            <a:spAutoFit/>
          </a:bodyPr>
          <a:lstStyle/>
          <a:p>
            <a:pPr algn="ctr">
              <a:lnSpc>
                <a:spcPts val="2520"/>
              </a:lnSpc>
            </a:pPr>
            <a:r>
              <a:rPr lang="en-US" sz="1800" spc="322">
                <a:solidFill>
                  <a:srgbClr val="FFFFFF"/>
                </a:solidFill>
                <a:latin typeface="Lato Bold"/>
              </a:rPr>
              <a:t>CLICK HERE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7933"/>
            <a:ext cx="9144000" cy="10279067"/>
            <a:chOff x="0" y="0"/>
            <a:chExt cx="2408296" cy="2707244"/>
          </a:xfrm>
        </p:grpSpPr>
        <p:sp>
          <p:nvSpPr>
            <p:cNvPr name="Freeform 3" id="3"/>
            <p:cNvSpPr/>
            <p:nvPr/>
          </p:nvSpPr>
          <p:spPr>
            <a:xfrm flipH="false" flipV="false" rot="0">
              <a:off x="0" y="0"/>
              <a:ext cx="2408296" cy="2707244"/>
            </a:xfrm>
            <a:custGeom>
              <a:avLst/>
              <a:gdLst/>
              <a:ahLst/>
              <a:cxnLst/>
              <a:rect r="r" b="b" t="t" l="l"/>
              <a:pathLst>
                <a:path h="2707244" w="2408296">
                  <a:moveTo>
                    <a:pt x="0" y="0"/>
                  </a:moveTo>
                  <a:lnTo>
                    <a:pt x="2408296" y="0"/>
                  </a:lnTo>
                  <a:lnTo>
                    <a:pt x="2408296" y="2707244"/>
                  </a:lnTo>
                  <a:lnTo>
                    <a:pt x="0" y="2707244"/>
                  </a:lnTo>
                  <a:close/>
                </a:path>
              </a:pathLst>
            </a:custGeom>
            <a:solidFill>
              <a:srgbClr val="FF0101"/>
            </a:solidFill>
          </p:spPr>
        </p:sp>
        <p:sp>
          <p:nvSpPr>
            <p:cNvPr name="TextBox 4" id="4"/>
            <p:cNvSpPr txBox="true"/>
            <p:nvPr/>
          </p:nvSpPr>
          <p:spPr>
            <a:xfrm>
              <a:off x="0" y="-38100"/>
              <a:ext cx="2408296" cy="2745344"/>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5310875" y="1028700"/>
            <a:ext cx="8114382" cy="8222246"/>
          </a:xfrm>
          <a:custGeom>
            <a:avLst/>
            <a:gdLst/>
            <a:ahLst/>
            <a:cxnLst/>
            <a:rect r="r" b="b" t="t" l="l"/>
            <a:pathLst>
              <a:path h="8222246" w="8114382">
                <a:moveTo>
                  <a:pt x="0" y="0"/>
                </a:moveTo>
                <a:lnTo>
                  <a:pt x="8114381" y="0"/>
                </a:lnTo>
                <a:lnTo>
                  <a:pt x="8114381" y="8222246"/>
                </a:lnTo>
                <a:lnTo>
                  <a:pt x="0" y="8222246"/>
                </a:lnTo>
                <a:lnTo>
                  <a:pt x="0" y="0"/>
                </a:lnTo>
                <a:close/>
              </a:path>
            </a:pathLst>
          </a:custGeom>
          <a:blipFill>
            <a:blip r:embed="rId2"/>
            <a:stretch>
              <a:fillRect l="-17277" t="0" r="-34527" b="0"/>
            </a:stretch>
          </a:blipFill>
        </p:spPr>
      </p:sp>
      <p:sp>
        <p:nvSpPr>
          <p:cNvPr name="TextBox 6" id="6"/>
          <p:cNvSpPr txBox="true"/>
          <p:nvPr/>
        </p:nvSpPr>
        <p:spPr>
          <a:xfrm rot="0">
            <a:off x="1260529" y="1021595"/>
            <a:ext cx="4050346" cy="819139"/>
          </a:xfrm>
          <a:prstGeom prst="rect">
            <a:avLst/>
          </a:prstGeom>
        </p:spPr>
        <p:txBody>
          <a:bodyPr anchor="t" rtlCol="false" tIns="0" lIns="0" bIns="0" rIns="0">
            <a:spAutoFit/>
          </a:bodyPr>
          <a:lstStyle/>
          <a:p>
            <a:pPr>
              <a:lnSpc>
                <a:spcPts val="6300"/>
              </a:lnSpc>
            </a:pPr>
            <a:r>
              <a:rPr lang="en-US" sz="4500">
                <a:solidFill>
                  <a:srgbClr val="FFFFFF"/>
                </a:solidFill>
                <a:latin typeface="Poppins Semi-Bold"/>
              </a:rPr>
              <a:t>METHOD</a:t>
            </a:r>
          </a:p>
        </p:txBody>
      </p:sp>
      <p:sp>
        <p:nvSpPr>
          <p:cNvPr name="TextBox 7" id="7"/>
          <p:cNvSpPr txBox="true"/>
          <p:nvPr/>
        </p:nvSpPr>
        <p:spPr>
          <a:xfrm rot="0">
            <a:off x="895350" y="2558140"/>
            <a:ext cx="4226251" cy="4259577"/>
          </a:xfrm>
          <a:prstGeom prst="rect">
            <a:avLst/>
          </a:prstGeom>
        </p:spPr>
        <p:txBody>
          <a:bodyPr anchor="t" rtlCol="false" tIns="0" lIns="0" bIns="0" rIns="0">
            <a:spAutoFit/>
          </a:bodyPr>
          <a:lstStyle/>
          <a:p>
            <a:pPr>
              <a:lnSpc>
                <a:spcPts val="3420"/>
              </a:lnSpc>
            </a:pPr>
            <a:r>
              <a:rPr lang="en-US" sz="1800">
                <a:solidFill>
                  <a:srgbClr val="FFFFFF"/>
                </a:solidFill>
                <a:latin typeface="Lato"/>
              </a:rPr>
              <a:t>Data analysis method: Process of examining, cleansing, transforming, and modeling data to discover useful information, inform conclusions, and support decision-making.</a:t>
            </a:r>
          </a:p>
          <a:p>
            <a:pPr>
              <a:lnSpc>
                <a:spcPts val="3420"/>
              </a:lnSpc>
            </a:pPr>
          </a:p>
          <a:p>
            <a:pPr>
              <a:lnSpc>
                <a:spcPts val="3420"/>
              </a:lnSpc>
            </a:pPr>
          </a:p>
          <a:p>
            <a:pPr>
              <a:lnSpc>
                <a:spcPts val="3420"/>
              </a:lnSpc>
            </a:pPr>
          </a:p>
          <a:p>
            <a:pPr>
              <a:lnSpc>
                <a:spcPts val="3420"/>
              </a:lnSpc>
            </a:pPr>
          </a:p>
          <a:p>
            <a:pPr>
              <a:lnSpc>
                <a:spcPts val="3420"/>
              </a:lnSpc>
            </a:pPr>
          </a:p>
        </p:txBody>
      </p:sp>
      <p:sp>
        <p:nvSpPr>
          <p:cNvPr name="TextBox 8" id="8"/>
          <p:cNvSpPr txBox="true"/>
          <p:nvPr/>
        </p:nvSpPr>
        <p:spPr>
          <a:xfrm rot="0">
            <a:off x="13956974" y="2488434"/>
            <a:ext cx="3139843" cy="4823459"/>
          </a:xfrm>
          <a:prstGeom prst="rect">
            <a:avLst/>
          </a:prstGeom>
        </p:spPr>
        <p:txBody>
          <a:bodyPr anchor="t" rtlCol="false" tIns="0" lIns="0" bIns="0" rIns="0">
            <a:spAutoFit/>
          </a:bodyPr>
          <a:lstStyle/>
          <a:p>
            <a:pPr>
              <a:lnSpc>
                <a:spcPts val="2940"/>
              </a:lnSpc>
            </a:pPr>
            <a:r>
              <a:rPr lang="en-US" sz="2100" spc="151">
                <a:solidFill>
                  <a:srgbClr val="000000"/>
                </a:solidFill>
                <a:latin typeface="Lato"/>
              </a:rPr>
              <a:t>1) Data Loading and understanding</a:t>
            </a:r>
          </a:p>
          <a:p>
            <a:pPr>
              <a:lnSpc>
                <a:spcPts val="2940"/>
              </a:lnSpc>
            </a:pPr>
          </a:p>
          <a:p>
            <a:pPr>
              <a:lnSpc>
                <a:spcPts val="2940"/>
              </a:lnSpc>
            </a:pPr>
            <a:r>
              <a:rPr lang="en-US" sz="2100" spc="151">
                <a:solidFill>
                  <a:srgbClr val="000000"/>
                </a:solidFill>
                <a:latin typeface="Lato"/>
              </a:rPr>
              <a:t>2) Data Preparation</a:t>
            </a:r>
          </a:p>
          <a:p>
            <a:pPr>
              <a:lnSpc>
                <a:spcPts val="2940"/>
              </a:lnSpc>
            </a:pPr>
          </a:p>
          <a:p>
            <a:pPr>
              <a:lnSpc>
                <a:spcPts val="2940"/>
              </a:lnSpc>
            </a:pPr>
            <a:r>
              <a:rPr lang="en-US" sz="2100" spc="151">
                <a:solidFill>
                  <a:srgbClr val="000000"/>
                </a:solidFill>
                <a:latin typeface="Lato"/>
              </a:rPr>
              <a:t>3) Distribution of data</a:t>
            </a:r>
          </a:p>
          <a:p>
            <a:pPr>
              <a:lnSpc>
                <a:spcPts val="2940"/>
              </a:lnSpc>
            </a:pPr>
          </a:p>
          <a:p>
            <a:pPr>
              <a:lnSpc>
                <a:spcPts val="2940"/>
              </a:lnSpc>
            </a:pPr>
            <a:r>
              <a:rPr lang="en-US" sz="2100" spc="151">
                <a:solidFill>
                  <a:srgbClr val="000000"/>
                </a:solidFill>
                <a:latin typeface="Lato"/>
              </a:rPr>
              <a:t>4) Data Pre-processing</a:t>
            </a:r>
          </a:p>
          <a:p>
            <a:pPr>
              <a:lnSpc>
                <a:spcPts val="2940"/>
              </a:lnSpc>
            </a:pPr>
          </a:p>
          <a:p>
            <a:pPr>
              <a:lnSpc>
                <a:spcPts val="2940"/>
              </a:lnSpc>
            </a:pPr>
            <a:r>
              <a:rPr lang="en-US" sz="2100" spc="151">
                <a:solidFill>
                  <a:srgbClr val="000000"/>
                </a:solidFill>
                <a:latin typeface="Lato"/>
              </a:rPr>
              <a:t>5) Model development and evaluaion</a:t>
            </a:r>
          </a:p>
          <a:p>
            <a:pPr>
              <a:lnSpc>
                <a:spcPts val="2940"/>
              </a:lnSpc>
            </a:pPr>
          </a:p>
          <a:p>
            <a:pPr>
              <a:lnSpc>
                <a:spcPts val="2940"/>
              </a:lnSpc>
            </a:pPr>
            <a:r>
              <a:rPr lang="en-US" sz="2100" spc="151">
                <a:solidFill>
                  <a:srgbClr val="000000"/>
                </a:solidFill>
                <a:latin typeface="Lato"/>
              </a:rPr>
              <a:t>6) Model Optimization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696627" y="7933"/>
            <a:ext cx="4591373" cy="3944135"/>
            <a:chOff x="0" y="0"/>
            <a:chExt cx="1209250" cy="1038785"/>
          </a:xfrm>
        </p:grpSpPr>
        <p:sp>
          <p:nvSpPr>
            <p:cNvPr name="Freeform 3" id="3"/>
            <p:cNvSpPr/>
            <p:nvPr/>
          </p:nvSpPr>
          <p:spPr>
            <a:xfrm flipH="false" flipV="false" rot="0">
              <a:off x="0" y="0"/>
              <a:ext cx="1209251" cy="1038785"/>
            </a:xfrm>
            <a:custGeom>
              <a:avLst/>
              <a:gdLst/>
              <a:ahLst/>
              <a:cxnLst/>
              <a:rect r="r" b="b" t="t" l="l"/>
              <a:pathLst>
                <a:path h="1038785" w="1209251">
                  <a:moveTo>
                    <a:pt x="0" y="0"/>
                  </a:moveTo>
                  <a:lnTo>
                    <a:pt x="1209251" y="0"/>
                  </a:lnTo>
                  <a:lnTo>
                    <a:pt x="1209251" y="1038785"/>
                  </a:lnTo>
                  <a:lnTo>
                    <a:pt x="0" y="1038785"/>
                  </a:lnTo>
                  <a:close/>
                </a:path>
              </a:pathLst>
            </a:custGeom>
            <a:solidFill>
              <a:srgbClr val="FF0101"/>
            </a:solidFill>
          </p:spPr>
        </p:sp>
        <p:sp>
          <p:nvSpPr>
            <p:cNvPr name="TextBox 4" id="4"/>
            <p:cNvSpPr txBox="true"/>
            <p:nvPr/>
          </p:nvSpPr>
          <p:spPr>
            <a:xfrm>
              <a:off x="0" y="-38100"/>
              <a:ext cx="1209250" cy="1076885"/>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9144000" y="0"/>
            <a:ext cx="8115300" cy="10287000"/>
          </a:xfrm>
          <a:custGeom>
            <a:avLst/>
            <a:gdLst/>
            <a:ahLst/>
            <a:cxnLst/>
            <a:rect r="r" b="b" t="t" l="l"/>
            <a:pathLst>
              <a:path h="10287000" w="8115300">
                <a:moveTo>
                  <a:pt x="0" y="0"/>
                </a:moveTo>
                <a:lnTo>
                  <a:pt x="8115300" y="0"/>
                </a:lnTo>
                <a:lnTo>
                  <a:pt x="8115300" y="10287000"/>
                </a:lnTo>
                <a:lnTo>
                  <a:pt x="0" y="10287000"/>
                </a:lnTo>
                <a:lnTo>
                  <a:pt x="0" y="0"/>
                </a:lnTo>
                <a:close/>
              </a:path>
            </a:pathLst>
          </a:custGeom>
          <a:blipFill>
            <a:blip r:embed="rId2"/>
            <a:stretch>
              <a:fillRect l="-54107" t="0" r="-36032" b="0"/>
            </a:stretch>
          </a:blipFill>
        </p:spPr>
      </p:sp>
      <p:sp>
        <p:nvSpPr>
          <p:cNvPr name="TextBox 6" id="6"/>
          <p:cNvSpPr txBox="true"/>
          <p:nvPr/>
        </p:nvSpPr>
        <p:spPr>
          <a:xfrm rot="0">
            <a:off x="2057852" y="533400"/>
            <a:ext cx="5478199" cy="934709"/>
          </a:xfrm>
          <a:prstGeom prst="rect">
            <a:avLst/>
          </a:prstGeom>
        </p:spPr>
        <p:txBody>
          <a:bodyPr anchor="t" rtlCol="false" tIns="0" lIns="0" bIns="0" rIns="0">
            <a:spAutoFit/>
          </a:bodyPr>
          <a:lstStyle/>
          <a:p>
            <a:pPr>
              <a:lnSpc>
                <a:spcPts val="7280"/>
              </a:lnSpc>
            </a:pPr>
            <a:r>
              <a:rPr lang="en-US" sz="5200">
                <a:solidFill>
                  <a:srgbClr val="FF0101"/>
                </a:solidFill>
                <a:latin typeface="Poppins Semi-Bold"/>
              </a:rPr>
              <a:t>RESULTS</a:t>
            </a:r>
          </a:p>
        </p:txBody>
      </p:sp>
      <p:sp>
        <p:nvSpPr>
          <p:cNvPr name="TextBox 7" id="7"/>
          <p:cNvSpPr txBox="true"/>
          <p:nvPr/>
        </p:nvSpPr>
        <p:spPr>
          <a:xfrm rot="0">
            <a:off x="2057852" y="1674498"/>
            <a:ext cx="5478199" cy="8545827"/>
          </a:xfrm>
          <a:prstGeom prst="rect">
            <a:avLst/>
          </a:prstGeom>
        </p:spPr>
        <p:txBody>
          <a:bodyPr anchor="t" rtlCol="false" tIns="0" lIns="0" bIns="0" rIns="0">
            <a:spAutoFit/>
          </a:bodyPr>
          <a:lstStyle/>
          <a:p>
            <a:pPr algn="just">
              <a:lnSpc>
                <a:spcPts val="3420"/>
              </a:lnSpc>
            </a:pPr>
            <a:r>
              <a:rPr lang="en-US" sz="1800">
                <a:solidFill>
                  <a:srgbClr val="000000"/>
                </a:solidFill>
                <a:latin typeface="Lato"/>
              </a:rPr>
              <a:t>From our analysis we were able to find out that the following variables had an effect on the churn rate of customers;</a:t>
            </a:r>
          </a:p>
          <a:p>
            <a:pPr algn="just">
              <a:lnSpc>
                <a:spcPts val="3420"/>
              </a:lnSpc>
            </a:pPr>
          </a:p>
          <a:p>
            <a:pPr algn="just" marL="388628" indent="-194314" lvl="1">
              <a:lnSpc>
                <a:spcPts val="3420"/>
              </a:lnSpc>
              <a:buFont typeface="Arial"/>
              <a:buChar char="•"/>
            </a:pPr>
            <a:r>
              <a:rPr lang="en-US" sz="1800">
                <a:solidFill>
                  <a:srgbClr val="000000"/>
                </a:solidFill>
                <a:latin typeface="Lato"/>
              </a:rPr>
              <a:t> Total Day Minutes</a:t>
            </a:r>
          </a:p>
          <a:p>
            <a:pPr algn="just">
              <a:lnSpc>
                <a:spcPts val="3420"/>
              </a:lnSpc>
            </a:pPr>
            <a:r>
              <a:rPr lang="en-US" sz="1800">
                <a:solidFill>
                  <a:srgbClr val="000000"/>
                </a:solidFill>
                <a:latin typeface="Lato"/>
              </a:rPr>
              <a:t>tthe total number of calling minutes used during the day</a:t>
            </a:r>
          </a:p>
          <a:p>
            <a:pPr algn="just" marL="388628" indent="-194314" lvl="1">
              <a:lnSpc>
                <a:spcPts val="3420"/>
              </a:lnSpc>
              <a:buFont typeface="Arial"/>
              <a:buChar char="•"/>
            </a:pPr>
            <a:r>
              <a:rPr lang="en-US" sz="1800">
                <a:solidFill>
                  <a:srgbClr val="000000"/>
                </a:solidFill>
                <a:latin typeface="Lato"/>
              </a:rPr>
              <a:t>Total International Minutes</a:t>
            </a:r>
          </a:p>
          <a:p>
            <a:pPr algn="just">
              <a:lnSpc>
                <a:spcPts val="3420"/>
              </a:lnSpc>
            </a:pPr>
            <a:r>
              <a:rPr lang="en-US" sz="1800">
                <a:solidFill>
                  <a:srgbClr val="000000"/>
                </a:solidFill>
                <a:latin typeface="Lato"/>
              </a:rPr>
              <a:t> the total number of international minutes</a:t>
            </a:r>
          </a:p>
          <a:p>
            <a:pPr algn="just" marL="388628" indent="-194314" lvl="1">
              <a:lnSpc>
                <a:spcPts val="3420"/>
              </a:lnSpc>
              <a:buFont typeface="Arial"/>
              <a:buChar char="•"/>
            </a:pPr>
            <a:r>
              <a:rPr lang="en-US" sz="1800">
                <a:solidFill>
                  <a:srgbClr val="000000"/>
                </a:solidFill>
                <a:latin typeface="Lato"/>
              </a:rPr>
              <a:t>Total Day Charge</a:t>
            </a:r>
          </a:p>
          <a:p>
            <a:pPr algn="just">
              <a:lnSpc>
                <a:spcPts val="3420"/>
              </a:lnSpc>
            </a:pPr>
            <a:r>
              <a:rPr lang="en-US" sz="1800">
                <a:solidFill>
                  <a:srgbClr val="000000"/>
                </a:solidFill>
                <a:latin typeface="Lato"/>
              </a:rPr>
              <a:t>the billed cost of daytime calls</a:t>
            </a:r>
          </a:p>
          <a:p>
            <a:pPr algn="just" marL="388628" indent="-194314" lvl="1">
              <a:lnSpc>
                <a:spcPts val="3420"/>
              </a:lnSpc>
              <a:buFont typeface="Arial"/>
              <a:buChar char="•"/>
            </a:pPr>
            <a:r>
              <a:rPr lang="en-US" sz="1800">
                <a:solidFill>
                  <a:srgbClr val="000000"/>
                </a:solidFill>
                <a:latin typeface="Lato"/>
              </a:rPr>
              <a:t>Total Evening Charge</a:t>
            </a:r>
          </a:p>
          <a:p>
            <a:pPr algn="just">
              <a:lnSpc>
                <a:spcPts val="3420"/>
              </a:lnSpc>
            </a:pPr>
            <a:r>
              <a:rPr lang="en-US" sz="1800">
                <a:solidFill>
                  <a:srgbClr val="000000"/>
                </a:solidFill>
                <a:latin typeface="Lato"/>
              </a:rPr>
              <a:t>the billed cost of evening time calls</a:t>
            </a:r>
          </a:p>
          <a:p>
            <a:pPr algn="just" marL="388628" indent="-194314" lvl="1">
              <a:lnSpc>
                <a:spcPts val="3420"/>
              </a:lnSpc>
              <a:buFont typeface="Arial"/>
              <a:buChar char="•"/>
            </a:pPr>
            <a:r>
              <a:rPr lang="en-US" sz="1800">
                <a:solidFill>
                  <a:srgbClr val="000000"/>
                </a:solidFill>
                <a:latin typeface="Lato"/>
              </a:rPr>
              <a:t>Customer Service calls</a:t>
            </a:r>
          </a:p>
          <a:p>
            <a:pPr algn="just">
              <a:lnSpc>
                <a:spcPts val="3420"/>
              </a:lnSpc>
            </a:pPr>
            <a:r>
              <a:rPr lang="en-US" sz="1800">
                <a:solidFill>
                  <a:srgbClr val="000000"/>
                </a:solidFill>
                <a:latin typeface="Lato"/>
              </a:rPr>
              <a:t>the number of calls placed to Customer Service</a:t>
            </a:r>
          </a:p>
          <a:p>
            <a:pPr algn="just" marL="388628" indent="-194314" lvl="1">
              <a:lnSpc>
                <a:spcPts val="3420"/>
              </a:lnSpc>
              <a:buFont typeface="Arial"/>
              <a:buChar char="•"/>
            </a:pPr>
            <a:r>
              <a:rPr lang="en-US" sz="1800">
                <a:solidFill>
                  <a:srgbClr val="000000"/>
                </a:solidFill>
                <a:latin typeface="Lato"/>
              </a:rPr>
              <a:t>International Calls</a:t>
            </a:r>
          </a:p>
          <a:p>
            <a:pPr algn="just">
              <a:lnSpc>
                <a:spcPts val="3420"/>
              </a:lnSpc>
            </a:pPr>
            <a:r>
              <a:rPr lang="en-US" sz="1800">
                <a:solidFill>
                  <a:srgbClr val="000000"/>
                </a:solidFill>
                <a:latin typeface="Lato"/>
              </a:rPr>
              <a:t>the total number of international calls</a:t>
            </a:r>
          </a:p>
          <a:p>
            <a:pPr algn="just" marL="388628" indent="-194314" lvl="1">
              <a:lnSpc>
                <a:spcPts val="3420"/>
              </a:lnSpc>
              <a:buFont typeface="Arial"/>
              <a:buChar char="•"/>
            </a:pPr>
            <a:r>
              <a:rPr lang="en-US" sz="1800">
                <a:solidFill>
                  <a:srgbClr val="000000"/>
                </a:solidFill>
                <a:latin typeface="Lato"/>
              </a:rPr>
              <a:t>Total Charge</a:t>
            </a:r>
          </a:p>
          <a:p>
            <a:pPr algn="just">
              <a:lnSpc>
                <a:spcPts val="3420"/>
              </a:lnSpc>
            </a:pPr>
            <a:r>
              <a:rPr lang="en-US" sz="1800">
                <a:solidFill>
                  <a:srgbClr val="000000"/>
                </a:solidFill>
                <a:latin typeface="Lato"/>
              </a:rPr>
              <a:t>Sum of Day Charge , Evening Charge, Night Charge and Internationall Charge.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696627" y="7933"/>
            <a:ext cx="4591373" cy="3944135"/>
            <a:chOff x="0" y="0"/>
            <a:chExt cx="1209250" cy="1038785"/>
          </a:xfrm>
        </p:grpSpPr>
        <p:sp>
          <p:nvSpPr>
            <p:cNvPr name="Freeform 3" id="3"/>
            <p:cNvSpPr/>
            <p:nvPr/>
          </p:nvSpPr>
          <p:spPr>
            <a:xfrm flipH="false" flipV="false" rot="0">
              <a:off x="0" y="0"/>
              <a:ext cx="1209251" cy="1038785"/>
            </a:xfrm>
            <a:custGeom>
              <a:avLst/>
              <a:gdLst/>
              <a:ahLst/>
              <a:cxnLst/>
              <a:rect r="r" b="b" t="t" l="l"/>
              <a:pathLst>
                <a:path h="1038785" w="1209251">
                  <a:moveTo>
                    <a:pt x="0" y="0"/>
                  </a:moveTo>
                  <a:lnTo>
                    <a:pt x="1209251" y="0"/>
                  </a:lnTo>
                  <a:lnTo>
                    <a:pt x="1209251" y="1038785"/>
                  </a:lnTo>
                  <a:lnTo>
                    <a:pt x="0" y="1038785"/>
                  </a:lnTo>
                  <a:close/>
                </a:path>
              </a:pathLst>
            </a:custGeom>
            <a:solidFill>
              <a:srgbClr val="FF0101"/>
            </a:solidFill>
          </p:spPr>
        </p:sp>
        <p:sp>
          <p:nvSpPr>
            <p:cNvPr name="TextBox 4" id="4"/>
            <p:cNvSpPr txBox="true"/>
            <p:nvPr/>
          </p:nvSpPr>
          <p:spPr>
            <a:xfrm>
              <a:off x="0" y="-38100"/>
              <a:ext cx="1209250" cy="1076885"/>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9144000" y="0"/>
            <a:ext cx="8115300" cy="10287000"/>
          </a:xfrm>
          <a:custGeom>
            <a:avLst/>
            <a:gdLst/>
            <a:ahLst/>
            <a:cxnLst/>
            <a:rect r="r" b="b" t="t" l="l"/>
            <a:pathLst>
              <a:path h="10287000" w="8115300">
                <a:moveTo>
                  <a:pt x="0" y="0"/>
                </a:moveTo>
                <a:lnTo>
                  <a:pt x="8115300" y="0"/>
                </a:lnTo>
                <a:lnTo>
                  <a:pt x="8115300" y="10287000"/>
                </a:lnTo>
                <a:lnTo>
                  <a:pt x="0" y="10287000"/>
                </a:lnTo>
                <a:lnTo>
                  <a:pt x="0" y="0"/>
                </a:lnTo>
                <a:close/>
              </a:path>
            </a:pathLst>
          </a:custGeom>
          <a:blipFill>
            <a:blip r:embed="rId2"/>
            <a:stretch>
              <a:fillRect l="-55707" t="0" r="-55707" b="0"/>
            </a:stretch>
          </a:blipFill>
        </p:spPr>
      </p:sp>
      <p:sp>
        <p:nvSpPr>
          <p:cNvPr name="TextBox 6" id="6"/>
          <p:cNvSpPr txBox="true"/>
          <p:nvPr/>
        </p:nvSpPr>
        <p:spPr>
          <a:xfrm rot="0">
            <a:off x="2057852" y="533400"/>
            <a:ext cx="5478199" cy="934709"/>
          </a:xfrm>
          <a:prstGeom prst="rect">
            <a:avLst/>
          </a:prstGeom>
        </p:spPr>
        <p:txBody>
          <a:bodyPr anchor="t" rtlCol="false" tIns="0" lIns="0" bIns="0" rIns="0">
            <a:spAutoFit/>
          </a:bodyPr>
          <a:lstStyle/>
          <a:p>
            <a:pPr>
              <a:lnSpc>
                <a:spcPts val="7280"/>
              </a:lnSpc>
            </a:pPr>
            <a:r>
              <a:rPr lang="en-US" sz="5200">
                <a:solidFill>
                  <a:srgbClr val="FF0101"/>
                </a:solidFill>
                <a:latin typeface="Poppins Semi-Bold"/>
              </a:rPr>
              <a:t>RESULTS</a:t>
            </a:r>
          </a:p>
        </p:txBody>
      </p:sp>
      <p:sp>
        <p:nvSpPr>
          <p:cNvPr name="TextBox 7" id="7"/>
          <p:cNvSpPr txBox="true"/>
          <p:nvPr/>
        </p:nvSpPr>
        <p:spPr>
          <a:xfrm rot="0">
            <a:off x="2057852" y="1674498"/>
            <a:ext cx="5478199" cy="7259952"/>
          </a:xfrm>
          <a:prstGeom prst="rect">
            <a:avLst/>
          </a:prstGeom>
        </p:spPr>
        <p:txBody>
          <a:bodyPr anchor="t" rtlCol="false" tIns="0" lIns="0" bIns="0" rIns="0">
            <a:spAutoFit/>
          </a:bodyPr>
          <a:lstStyle/>
          <a:p>
            <a:pPr algn="just">
              <a:lnSpc>
                <a:spcPts val="3420"/>
              </a:lnSpc>
            </a:pPr>
            <a:r>
              <a:rPr lang="en-US" sz="1800">
                <a:solidFill>
                  <a:srgbClr val="000000"/>
                </a:solidFill>
                <a:latin typeface="Lato"/>
              </a:rPr>
              <a:t>Our analysis of Syriatel's telecommunication service data revealed that the Random Forest Classifier outperformed other methods, demonstrating superior accuracy for classification tasks.</a:t>
            </a:r>
          </a:p>
          <a:p>
            <a:pPr algn="just">
              <a:lnSpc>
                <a:spcPts val="3420"/>
              </a:lnSpc>
            </a:pPr>
          </a:p>
          <a:p>
            <a:pPr algn="just">
              <a:lnSpc>
                <a:spcPts val="3420"/>
              </a:lnSpc>
            </a:pPr>
          </a:p>
          <a:p>
            <a:pPr algn="just">
              <a:lnSpc>
                <a:spcPts val="3420"/>
              </a:lnSpc>
            </a:pPr>
            <a:r>
              <a:rPr lang="en-US" sz="1800">
                <a:solidFill>
                  <a:srgbClr val="000000"/>
                </a:solidFill>
                <a:latin typeface="Lato"/>
              </a:rPr>
              <a:t>Think of the Random Forest Classifier as a diverse team of experts providing valuable insights. By combining their opinions, it ensures reliable predictions, aiding in strategic business decisions with confidence. (In your case, it will allow you to know which customers are most likely to churn)</a:t>
            </a:r>
          </a:p>
          <a:p>
            <a:pPr algn="just">
              <a:lnSpc>
                <a:spcPts val="3420"/>
              </a:lnSpc>
            </a:pPr>
          </a:p>
          <a:p>
            <a:pPr algn="just">
              <a:lnSpc>
                <a:spcPts val="3420"/>
              </a:lnSpc>
            </a:pPr>
          </a:p>
          <a:p>
            <a:pPr algn="just">
              <a:lnSpc>
                <a:spcPts val="3420"/>
              </a:lnSpc>
            </a:pPr>
          </a:p>
          <a:p>
            <a:pPr algn="just">
              <a:lnSpc>
                <a:spcPts val="3420"/>
              </a:lnSpc>
            </a:pPr>
          </a:p>
          <a:p>
            <a:pPr algn="just">
              <a:lnSpc>
                <a:spcPts val="3420"/>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818550" y="0"/>
            <a:ext cx="13469450" cy="10287000"/>
          </a:xfrm>
          <a:custGeom>
            <a:avLst/>
            <a:gdLst/>
            <a:ahLst/>
            <a:cxnLst/>
            <a:rect r="r" b="b" t="t" l="l"/>
            <a:pathLst>
              <a:path h="10287000" w="13469450">
                <a:moveTo>
                  <a:pt x="0" y="0"/>
                </a:moveTo>
                <a:lnTo>
                  <a:pt x="13469450" y="0"/>
                </a:lnTo>
                <a:lnTo>
                  <a:pt x="13469450" y="10287000"/>
                </a:lnTo>
                <a:lnTo>
                  <a:pt x="0" y="10287000"/>
                </a:lnTo>
                <a:lnTo>
                  <a:pt x="0" y="0"/>
                </a:lnTo>
                <a:close/>
              </a:path>
            </a:pathLst>
          </a:custGeom>
          <a:blipFill>
            <a:blip r:embed="rId2"/>
            <a:stretch>
              <a:fillRect l="-5091" t="0" r="-9204" b="0"/>
            </a:stretch>
          </a:blipFill>
        </p:spPr>
      </p:sp>
      <p:sp>
        <p:nvSpPr>
          <p:cNvPr name="TextBox 3" id="3"/>
          <p:cNvSpPr txBox="true"/>
          <p:nvPr/>
        </p:nvSpPr>
        <p:spPr>
          <a:xfrm rot="0">
            <a:off x="285750" y="533400"/>
            <a:ext cx="5478199" cy="1858634"/>
          </a:xfrm>
          <a:prstGeom prst="rect">
            <a:avLst/>
          </a:prstGeom>
        </p:spPr>
        <p:txBody>
          <a:bodyPr anchor="t" rtlCol="false" tIns="0" lIns="0" bIns="0" rIns="0">
            <a:spAutoFit/>
          </a:bodyPr>
          <a:lstStyle/>
          <a:p>
            <a:pPr>
              <a:lnSpc>
                <a:spcPts val="7280"/>
              </a:lnSpc>
            </a:pPr>
            <a:r>
              <a:rPr lang="en-US" sz="5200">
                <a:solidFill>
                  <a:srgbClr val="FF0101"/>
                </a:solidFill>
                <a:latin typeface="Poppins Semi-Bold"/>
              </a:rPr>
              <a:t>Why Random</a:t>
            </a:r>
          </a:p>
          <a:p>
            <a:pPr>
              <a:lnSpc>
                <a:spcPts val="7280"/>
              </a:lnSpc>
            </a:pPr>
            <a:r>
              <a:rPr lang="en-US" sz="5200">
                <a:solidFill>
                  <a:srgbClr val="FF0101"/>
                </a:solidFill>
                <a:latin typeface="Poppins Semi-Bold"/>
              </a:rPr>
              <a:t>Forest?</a:t>
            </a:r>
          </a:p>
        </p:txBody>
      </p:sp>
      <p:sp>
        <p:nvSpPr>
          <p:cNvPr name="TextBox 4" id="4"/>
          <p:cNvSpPr txBox="true"/>
          <p:nvPr/>
        </p:nvSpPr>
        <p:spPr>
          <a:xfrm rot="0">
            <a:off x="295275" y="2725409"/>
            <a:ext cx="4213384" cy="4688202"/>
          </a:xfrm>
          <a:prstGeom prst="rect">
            <a:avLst/>
          </a:prstGeom>
        </p:spPr>
        <p:txBody>
          <a:bodyPr anchor="t" rtlCol="false" tIns="0" lIns="0" bIns="0" rIns="0">
            <a:spAutoFit/>
          </a:bodyPr>
          <a:lstStyle/>
          <a:p>
            <a:pPr algn="just">
              <a:lnSpc>
                <a:spcPts val="3420"/>
              </a:lnSpc>
            </a:pPr>
            <a:r>
              <a:rPr lang="en-US" sz="1800">
                <a:solidFill>
                  <a:srgbClr val="000000"/>
                </a:solidFill>
                <a:latin typeface="Lato"/>
              </a:rPr>
              <a:t>Our investigation led us to selecting Random Forest as the ideal candidate. Its standout quality lies in achieving the highest AUC score, demonstrating its capability to fulfill our requirements effectively.</a:t>
            </a:r>
          </a:p>
          <a:p>
            <a:pPr algn="just">
              <a:lnSpc>
                <a:spcPts val="3420"/>
              </a:lnSpc>
            </a:pPr>
          </a:p>
          <a:p>
            <a:pPr algn="just">
              <a:lnSpc>
                <a:spcPts val="3420"/>
              </a:lnSpc>
            </a:pPr>
          </a:p>
          <a:p>
            <a:pPr algn="just">
              <a:lnSpc>
                <a:spcPts val="3420"/>
              </a:lnSpc>
            </a:pPr>
          </a:p>
          <a:p>
            <a:pPr algn="just">
              <a:lnSpc>
                <a:spcPts val="3420"/>
              </a:lnSpc>
            </a:pPr>
          </a:p>
          <a:p>
            <a:pPr algn="just">
              <a:lnSpc>
                <a:spcPts val="342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DAF8oS0aYgk</dc:identifier>
  <dcterms:modified xsi:type="dcterms:W3CDTF">2011-08-01T06:04:30Z</dcterms:modified>
  <cp:revision>1</cp:revision>
  <dc:title>Green Simple Farmer Presentation Template</dc:title>
</cp:coreProperties>
</file>

<file path=docProps/thumbnail.jpeg>
</file>